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26"/>
  </p:notesMasterIdLst>
  <p:handoutMasterIdLst>
    <p:handoutMasterId r:id="rId27"/>
  </p:handoutMasterIdLst>
  <p:sldIdLst>
    <p:sldId id="256" r:id="rId2"/>
    <p:sldId id="257" r:id="rId3"/>
    <p:sldId id="259" r:id="rId4"/>
    <p:sldId id="260" r:id="rId5"/>
    <p:sldId id="28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81" r:id="rId23"/>
    <p:sldId id="258" r:id="rId24"/>
    <p:sldId id="279" r:id="rId25"/>
  </p:sldIdLst>
  <p:sldSz cx="9144000" cy="6858000" type="screen4x3"/>
  <p:notesSz cx="7010400" cy="9296400"/>
  <p:embeddedFontLst>
    <p:embeddedFont>
      <p:font typeface="Verdana" panose="020B0604030504040204"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2" pos="264"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6" d="100"/>
          <a:sy n="106" d="100"/>
        </p:scale>
        <p:origin x="1158" y="108"/>
      </p:cViewPr>
      <p:guideLst>
        <p:guide pos="264"/>
        <p:guide orient="horz" pos="2160"/>
      </p:guideLst>
    </p:cSldViewPr>
  </p:slideViewPr>
  <p:notesTextViewPr>
    <p:cViewPr>
      <p:scale>
        <a:sx n="3" d="2"/>
        <a:sy n="3" d="2"/>
      </p:scale>
      <p:origin x="0" y="0"/>
    </p:cViewPr>
  </p:notesTextViewPr>
  <p:notesViewPr>
    <p:cSldViewPr snapToGrid="0">
      <p:cViewPr varScale="1">
        <p:scale>
          <a:sx n="69" d="100"/>
          <a:sy n="69" d="100"/>
        </p:scale>
        <p:origin x="3010"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smtClean="0"/>
              <a:t>Animals Inside &amp; Out:</a:t>
            </a:r>
          </a:p>
          <a:p>
            <a:r>
              <a:rPr lang="en-US" sz="1000" dirty="0"/>
              <a:t>Interactive Animal Science Education Activities</a:t>
            </a: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CDFEEB5-8801-4246-A275-B3FF287F1DE3}" type="datetimeFigureOut">
              <a:rPr lang="en-US" smtClean="0"/>
              <a:t>10/22/2015</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77" tIns="46589" rIns="93177" bIns="46589" rtlCol="0" anchor="b"/>
          <a:lstStyle>
            <a:lvl1pPr algn="r">
              <a:defRPr sz="1200"/>
            </a:lvl1pPr>
          </a:lstStyle>
          <a:p>
            <a:fld id="{1524C759-7782-491F-8C16-EA21CB96FC10}" type="slidenum">
              <a:rPr lang="en-US" smtClean="0"/>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986" y="8829968"/>
            <a:ext cx="547912" cy="385873"/>
          </a:xfrm>
          <a:prstGeom prst="rect">
            <a:avLst/>
          </a:prstGeom>
        </p:spPr>
      </p:pic>
    </p:spTree>
    <p:extLst>
      <p:ext uri="{BB962C8B-B14F-4D97-AF65-F5344CB8AC3E}">
        <p14:creationId xmlns:p14="http://schemas.microsoft.com/office/powerpoint/2010/main" val="2428085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3" y="0"/>
            <a:ext cx="3037839" cy="464820"/>
          </a:xfrm>
          <a:prstGeom prst="rect">
            <a:avLst/>
          </a:prstGeom>
          <a:noFill/>
          <a:ln>
            <a:noFill/>
          </a:ln>
        </p:spPr>
        <p:txBody>
          <a:bodyPr lIns="93162" tIns="93162" rIns="93162" bIns="93162"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65887" marR="0" indent="0" algn="l" rtl="0">
              <a:spcBef>
                <a:spcPts val="0"/>
              </a:spcBef>
              <a:defRPr sz="1800" b="0" i="0" u="none" strike="noStrike" cap="none" baseline="0">
                <a:solidFill>
                  <a:schemeClr val="dk1"/>
                </a:solidFill>
                <a:latin typeface="Calibri"/>
                <a:ea typeface="Calibri"/>
                <a:cs typeface="Calibri"/>
                <a:sym typeface="Calibri"/>
              </a:defRPr>
            </a:lvl2pPr>
            <a:lvl3pPr marL="931774" marR="0" indent="0" algn="l" rtl="0">
              <a:spcBef>
                <a:spcPts val="0"/>
              </a:spcBef>
              <a:defRPr sz="1800" b="0" i="0" u="none" strike="noStrike" cap="none" baseline="0">
                <a:solidFill>
                  <a:schemeClr val="dk1"/>
                </a:solidFill>
                <a:latin typeface="Calibri"/>
                <a:ea typeface="Calibri"/>
                <a:cs typeface="Calibri"/>
                <a:sym typeface="Calibri"/>
              </a:defRPr>
            </a:lvl3pPr>
            <a:lvl4pPr marL="1397660" marR="0" indent="0" algn="l" rtl="0">
              <a:spcBef>
                <a:spcPts val="0"/>
              </a:spcBef>
              <a:defRPr sz="1800" b="0" i="0" u="none" strike="noStrike" cap="none" baseline="0">
                <a:solidFill>
                  <a:schemeClr val="dk1"/>
                </a:solidFill>
                <a:latin typeface="Calibri"/>
                <a:ea typeface="Calibri"/>
                <a:cs typeface="Calibri"/>
                <a:sym typeface="Calibri"/>
              </a:defRPr>
            </a:lvl4pPr>
            <a:lvl5pPr marL="1863547" marR="0" indent="0" algn="l" rtl="0">
              <a:spcBef>
                <a:spcPts val="0"/>
              </a:spcBef>
              <a:defRPr sz="1800" b="0" i="0" u="none" strike="noStrike" cap="none" baseline="0">
                <a:solidFill>
                  <a:schemeClr val="dk1"/>
                </a:solidFill>
                <a:latin typeface="Calibri"/>
                <a:ea typeface="Calibri"/>
                <a:cs typeface="Calibri"/>
                <a:sym typeface="Calibri"/>
              </a:defRPr>
            </a:lvl5pPr>
            <a:lvl6pPr marL="2329434" marR="0" indent="0" algn="l" rtl="0">
              <a:spcBef>
                <a:spcPts val="0"/>
              </a:spcBef>
              <a:defRPr sz="1800" b="0" i="0" u="none" strike="noStrike" cap="none" baseline="0">
                <a:solidFill>
                  <a:schemeClr val="dk1"/>
                </a:solidFill>
                <a:latin typeface="Calibri"/>
                <a:ea typeface="Calibri"/>
                <a:cs typeface="Calibri"/>
                <a:sym typeface="Calibri"/>
              </a:defRPr>
            </a:lvl6pPr>
            <a:lvl7pPr marL="2795321" marR="0" indent="0" algn="l" rtl="0">
              <a:spcBef>
                <a:spcPts val="0"/>
              </a:spcBef>
              <a:defRPr sz="1800" b="0" i="0" u="none" strike="noStrike" cap="none" baseline="0">
                <a:solidFill>
                  <a:schemeClr val="dk1"/>
                </a:solidFill>
                <a:latin typeface="Calibri"/>
                <a:ea typeface="Calibri"/>
                <a:cs typeface="Calibri"/>
                <a:sym typeface="Calibri"/>
              </a:defRPr>
            </a:lvl7pPr>
            <a:lvl8pPr marL="3261208" marR="0" indent="0" algn="l" rtl="0">
              <a:spcBef>
                <a:spcPts val="0"/>
              </a:spcBef>
              <a:defRPr sz="1800" b="0" i="0" u="none" strike="noStrike" cap="none" baseline="0">
                <a:solidFill>
                  <a:schemeClr val="dk1"/>
                </a:solidFill>
                <a:latin typeface="Calibri"/>
                <a:ea typeface="Calibri"/>
                <a:cs typeface="Calibri"/>
                <a:sym typeface="Calibri"/>
              </a:defRPr>
            </a:lvl8pPr>
            <a:lvl9pPr marL="3727094"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 name="Shape 3"/>
          <p:cNvSpPr txBox="1">
            <a:spLocks noGrp="1"/>
          </p:cNvSpPr>
          <p:nvPr>
            <p:ph type="dt" idx="10"/>
          </p:nvPr>
        </p:nvSpPr>
        <p:spPr>
          <a:xfrm>
            <a:off x="3970939" y="0"/>
            <a:ext cx="3037839" cy="464820"/>
          </a:xfrm>
          <a:prstGeom prst="rect">
            <a:avLst/>
          </a:prstGeom>
          <a:noFill/>
          <a:ln>
            <a:noFill/>
          </a:ln>
        </p:spPr>
        <p:txBody>
          <a:bodyPr lIns="93162" tIns="93162" rIns="93162" bIns="93162" anchor="t" anchorCtr="0"/>
          <a:lstStyle>
            <a:lvl1pPr marL="0" marR="0" indent="0" algn="r" rtl="0">
              <a:spcBef>
                <a:spcPts val="0"/>
              </a:spcBef>
              <a:defRPr sz="1200" b="0" i="0" u="none" strike="noStrike" cap="none" baseline="0">
                <a:solidFill>
                  <a:schemeClr val="dk1"/>
                </a:solidFill>
                <a:latin typeface="Calibri"/>
                <a:ea typeface="Calibri"/>
                <a:cs typeface="Calibri"/>
                <a:sym typeface="Calibri"/>
              </a:defRPr>
            </a:lvl1pPr>
            <a:lvl2pPr marL="465887" marR="0" indent="0" algn="l" rtl="0">
              <a:spcBef>
                <a:spcPts val="0"/>
              </a:spcBef>
              <a:defRPr sz="1800" b="0" i="0" u="none" strike="noStrike" cap="none" baseline="0">
                <a:solidFill>
                  <a:schemeClr val="dk1"/>
                </a:solidFill>
                <a:latin typeface="Calibri"/>
                <a:ea typeface="Calibri"/>
                <a:cs typeface="Calibri"/>
                <a:sym typeface="Calibri"/>
              </a:defRPr>
            </a:lvl2pPr>
            <a:lvl3pPr marL="931774" marR="0" indent="0" algn="l" rtl="0">
              <a:spcBef>
                <a:spcPts val="0"/>
              </a:spcBef>
              <a:defRPr sz="1800" b="0" i="0" u="none" strike="noStrike" cap="none" baseline="0">
                <a:solidFill>
                  <a:schemeClr val="dk1"/>
                </a:solidFill>
                <a:latin typeface="Calibri"/>
                <a:ea typeface="Calibri"/>
                <a:cs typeface="Calibri"/>
                <a:sym typeface="Calibri"/>
              </a:defRPr>
            </a:lvl3pPr>
            <a:lvl4pPr marL="1397660" marR="0" indent="0" algn="l" rtl="0">
              <a:spcBef>
                <a:spcPts val="0"/>
              </a:spcBef>
              <a:defRPr sz="1800" b="0" i="0" u="none" strike="noStrike" cap="none" baseline="0">
                <a:solidFill>
                  <a:schemeClr val="dk1"/>
                </a:solidFill>
                <a:latin typeface="Calibri"/>
                <a:ea typeface="Calibri"/>
                <a:cs typeface="Calibri"/>
                <a:sym typeface="Calibri"/>
              </a:defRPr>
            </a:lvl4pPr>
            <a:lvl5pPr marL="1863547" marR="0" indent="0" algn="l" rtl="0">
              <a:spcBef>
                <a:spcPts val="0"/>
              </a:spcBef>
              <a:defRPr sz="1800" b="0" i="0" u="none" strike="noStrike" cap="none" baseline="0">
                <a:solidFill>
                  <a:schemeClr val="dk1"/>
                </a:solidFill>
                <a:latin typeface="Calibri"/>
                <a:ea typeface="Calibri"/>
                <a:cs typeface="Calibri"/>
                <a:sym typeface="Calibri"/>
              </a:defRPr>
            </a:lvl5pPr>
            <a:lvl6pPr marL="2329434" marR="0" indent="0" algn="l" rtl="0">
              <a:spcBef>
                <a:spcPts val="0"/>
              </a:spcBef>
              <a:defRPr sz="1800" b="0" i="0" u="none" strike="noStrike" cap="none" baseline="0">
                <a:solidFill>
                  <a:schemeClr val="dk1"/>
                </a:solidFill>
                <a:latin typeface="Calibri"/>
                <a:ea typeface="Calibri"/>
                <a:cs typeface="Calibri"/>
                <a:sym typeface="Calibri"/>
              </a:defRPr>
            </a:lvl6pPr>
            <a:lvl7pPr marL="2795321" marR="0" indent="0" algn="l" rtl="0">
              <a:spcBef>
                <a:spcPts val="0"/>
              </a:spcBef>
              <a:defRPr sz="1800" b="0" i="0" u="none" strike="noStrike" cap="none" baseline="0">
                <a:solidFill>
                  <a:schemeClr val="dk1"/>
                </a:solidFill>
                <a:latin typeface="Calibri"/>
                <a:ea typeface="Calibri"/>
                <a:cs typeface="Calibri"/>
                <a:sym typeface="Calibri"/>
              </a:defRPr>
            </a:lvl7pPr>
            <a:lvl8pPr marL="3261208" marR="0" indent="0" algn="l" rtl="0">
              <a:spcBef>
                <a:spcPts val="0"/>
              </a:spcBef>
              <a:defRPr sz="1800" b="0" i="0" u="none" strike="noStrike" cap="none" baseline="0">
                <a:solidFill>
                  <a:schemeClr val="dk1"/>
                </a:solidFill>
                <a:latin typeface="Calibri"/>
                <a:ea typeface="Calibri"/>
                <a:cs typeface="Calibri"/>
                <a:sym typeface="Calibri"/>
              </a:defRPr>
            </a:lvl8pPr>
            <a:lvl9pPr marL="3727094"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701042" y="4415790"/>
            <a:ext cx="5608319" cy="4183380"/>
          </a:xfrm>
          <a:prstGeom prst="rect">
            <a:avLst/>
          </a:prstGeom>
          <a:noFill/>
          <a:ln>
            <a:noFill/>
          </a:ln>
        </p:spPr>
        <p:txBody>
          <a:bodyPr lIns="93162" tIns="93162" rIns="93162" bIns="93162"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3" y="8829967"/>
            <a:ext cx="3037839" cy="464820"/>
          </a:xfrm>
          <a:prstGeom prst="rect">
            <a:avLst/>
          </a:prstGeom>
          <a:noFill/>
          <a:ln>
            <a:noFill/>
          </a:ln>
        </p:spPr>
        <p:txBody>
          <a:bodyPr lIns="93162" tIns="93162" rIns="93162" bIns="93162" anchor="b"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65887" marR="0" indent="0" algn="l" rtl="0">
              <a:spcBef>
                <a:spcPts val="0"/>
              </a:spcBef>
              <a:defRPr sz="1800" b="0" i="0" u="none" strike="noStrike" cap="none" baseline="0">
                <a:solidFill>
                  <a:schemeClr val="dk1"/>
                </a:solidFill>
                <a:latin typeface="Calibri"/>
                <a:ea typeface="Calibri"/>
                <a:cs typeface="Calibri"/>
                <a:sym typeface="Calibri"/>
              </a:defRPr>
            </a:lvl2pPr>
            <a:lvl3pPr marL="931774" marR="0" indent="0" algn="l" rtl="0">
              <a:spcBef>
                <a:spcPts val="0"/>
              </a:spcBef>
              <a:defRPr sz="1800" b="0" i="0" u="none" strike="noStrike" cap="none" baseline="0">
                <a:solidFill>
                  <a:schemeClr val="dk1"/>
                </a:solidFill>
                <a:latin typeface="Calibri"/>
                <a:ea typeface="Calibri"/>
                <a:cs typeface="Calibri"/>
                <a:sym typeface="Calibri"/>
              </a:defRPr>
            </a:lvl3pPr>
            <a:lvl4pPr marL="1397660" marR="0" indent="0" algn="l" rtl="0">
              <a:spcBef>
                <a:spcPts val="0"/>
              </a:spcBef>
              <a:defRPr sz="1800" b="0" i="0" u="none" strike="noStrike" cap="none" baseline="0">
                <a:solidFill>
                  <a:schemeClr val="dk1"/>
                </a:solidFill>
                <a:latin typeface="Calibri"/>
                <a:ea typeface="Calibri"/>
                <a:cs typeface="Calibri"/>
                <a:sym typeface="Calibri"/>
              </a:defRPr>
            </a:lvl4pPr>
            <a:lvl5pPr marL="1863547" marR="0" indent="0" algn="l" rtl="0">
              <a:spcBef>
                <a:spcPts val="0"/>
              </a:spcBef>
              <a:defRPr sz="1800" b="0" i="0" u="none" strike="noStrike" cap="none" baseline="0">
                <a:solidFill>
                  <a:schemeClr val="dk1"/>
                </a:solidFill>
                <a:latin typeface="Calibri"/>
                <a:ea typeface="Calibri"/>
                <a:cs typeface="Calibri"/>
                <a:sym typeface="Calibri"/>
              </a:defRPr>
            </a:lvl5pPr>
            <a:lvl6pPr marL="2329434" marR="0" indent="0" algn="l" rtl="0">
              <a:spcBef>
                <a:spcPts val="0"/>
              </a:spcBef>
              <a:defRPr sz="1800" b="0" i="0" u="none" strike="noStrike" cap="none" baseline="0">
                <a:solidFill>
                  <a:schemeClr val="dk1"/>
                </a:solidFill>
                <a:latin typeface="Calibri"/>
                <a:ea typeface="Calibri"/>
                <a:cs typeface="Calibri"/>
                <a:sym typeface="Calibri"/>
              </a:defRPr>
            </a:lvl6pPr>
            <a:lvl7pPr marL="2795321" marR="0" indent="0" algn="l" rtl="0">
              <a:spcBef>
                <a:spcPts val="0"/>
              </a:spcBef>
              <a:defRPr sz="1800" b="0" i="0" u="none" strike="noStrike" cap="none" baseline="0">
                <a:solidFill>
                  <a:schemeClr val="dk1"/>
                </a:solidFill>
                <a:latin typeface="Calibri"/>
                <a:ea typeface="Calibri"/>
                <a:cs typeface="Calibri"/>
                <a:sym typeface="Calibri"/>
              </a:defRPr>
            </a:lvl7pPr>
            <a:lvl8pPr marL="3261208" marR="0" indent="0" algn="l" rtl="0">
              <a:spcBef>
                <a:spcPts val="0"/>
              </a:spcBef>
              <a:defRPr sz="1800" b="0" i="0" u="none" strike="noStrike" cap="none" baseline="0">
                <a:solidFill>
                  <a:schemeClr val="dk1"/>
                </a:solidFill>
                <a:latin typeface="Calibri"/>
                <a:ea typeface="Calibri"/>
                <a:cs typeface="Calibri"/>
                <a:sym typeface="Calibri"/>
              </a:defRPr>
            </a:lvl8pPr>
            <a:lvl9pPr marL="3727094"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sldNum" idx="12"/>
          </p:nvPr>
        </p:nvSpPr>
        <p:spPr>
          <a:xfrm>
            <a:off x="3970939"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4390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endParaRPr/>
          </a:p>
        </p:txBody>
      </p:sp>
      <p:sp>
        <p:nvSpPr>
          <p:cNvPr id="37" name="Shape 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9391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a:t>Crystal</a:t>
            </a:r>
          </a:p>
        </p:txBody>
      </p:sp>
      <p:sp>
        <p:nvSpPr>
          <p:cNvPr id="98" name="Shape 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94266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a:t>Build Joint - Eric</a:t>
            </a:r>
          </a:p>
        </p:txBody>
      </p:sp>
      <p:sp>
        <p:nvSpPr>
          <p:cNvPr id="104" name="Shape 10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28904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a:t>Heart Mat -Kathy</a:t>
            </a:r>
          </a:p>
        </p:txBody>
      </p:sp>
      <p:sp>
        <p:nvSpPr>
          <p:cNvPr id="110" name="Shape 11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79123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a:t>describe - Ashley</a:t>
            </a:r>
          </a:p>
        </p:txBody>
      </p:sp>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96823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endParaRPr/>
          </a:p>
        </p:txBody>
      </p:sp>
      <p:sp>
        <p:nvSpPr>
          <p:cNvPr id="122" name="Shape 12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67372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endParaRPr/>
          </a:p>
        </p:txBody>
      </p:sp>
      <p:sp>
        <p:nvSpPr>
          <p:cNvPr id="129" name="Shape 129"/>
          <p:cNvSpPr txBox="1">
            <a:spLocks noGrp="1"/>
          </p:cNvSpPr>
          <p:nvPr>
            <p:ph type="sldNum" idx="12"/>
          </p:nvPr>
        </p:nvSpPr>
        <p:spPr>
          <a:xfrm>
            <a:off x="3970939" y="8829967"/>
            <a:ext cx="3037839" cy="4648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16</a:t>
            </a:fld>
            <a:endParaRPr lang="en-US"/>
          </a:p>
        </p:txBody>
      </p:sp>
    </p:spTree>
    <p:extLst>
      <p:ext uri="{BB962C8B-B14F-4D97-AF65-F5344CB8AC3E}">
        <p14:creationId xmlns:p14="http://schemas.microsoft.com/office/powerpoint/2010/main" val="3787748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endParaRPr/>
          </a:p>
        </p:txBody>
      </p:sp>
      <p:sp>
        <p:nvSpPr>
          <p:cNvPr id="135" name="Shape 1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20142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a:t>Fix this picture</a:t>
            </a:r>
          </a:p>
          <a:p>
            <a:endParaRPr/>
          </a:p>
        </p:txBody>
      </p:sp>
      <p:sp>
        <p:nvSpPr>
          <p:cNvPr id="141" name="Shape 14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88464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endParaRPr/>
          </a:p>
        </p:txBody>
      </p:sp>
      <p:sp>
        <p:nvSpPr>
          <p:cNvPr id="154" name="Shape 15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22220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endParaRPr/>
          </a:p>
        </p:txBody>
      </p:sp>
      <p:sp>
        <p:nvSpPr>
          <p:cNvPr id="160" name="Shape 16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78684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endParaRPr/>
          </a:p>
        </p:txBody>
      </p:sp>
      <p:sp>
        <p:nvSpPr>
          <p:cNvPr id="43" name="Shape 4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21573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endParaRPr/>
          </a:p>
        </p:txBody>
      </p:sp>
      <p:sp>
        <p:nvSpPr>
          <p:cNvPr id="166" name="Shape 16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42933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endParaRPr/>
          </a:p>
        </p:txBody>
      </p:sp>
      <p:sp>
        <p:nvSpPr>
          <p:cNvPr id="49" name="Shape 4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18612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endParaRPr/>
          </a:p>
        </p:txBody>
      </p:sp>
      <p:sp>
        <p:nvSpPr>
          <p:cNvPr id="178" name="Shape 17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10277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endParaRPr/>
          </a:p>
        </p:txBody>
      </p:sp>
      <p:sp>
        <p:nvSpPr>
          <p:cNvPr id="57" name="Shape 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64533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endParaRPr/>
          </a:p>
        </p:txBody>
      </p:sp>
      <p:sp>
        <p:nvSpPr>
          <p:cNvPr id="63" name="Shape 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4223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a:t>Puzzles on tables at beginning. - Rhonda</a:t>
            </a:r>
          </a:p>
        </p:txBody>
      </p:sp>
      <p:sp>
        <p:nvSpPr>
          <p:cNvPr id="69" name="Shape 6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49564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a:t>bun injection activity Darci</a:t>
            </a:r>
          </a:p>
        </p:txBody>
      </p:sp>
      <p:sp>
        <p:nvSpPr>
          <p:cNvPr id="74" name="Shape 7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78247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a:t>Pineapple Activity - Rhonda</a:t>
            </a:r>
          </a:p>
        </p:txBody>
      </p:sp>
      <p:sp>
        <p:nvSpPr>
          <p:cNvPr id="80" name="Shape 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04227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a:t>brief description - Darci</a:t>
            </a:r>
          </a:p>
        </p:txBody>
      </p:sp>
      <p:sp>
        <p:nvSpPr>
          <p:cNvPr id="86" name="Shape 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43363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a:t>Ashley</a:t>
            </a:r>
          </a:p>
        </p:txBody>
      </p:sp>
      <p:sp>
        <p:nvSpPr>
          <p:cNvPr id="92" name="Shape 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94819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allout / Sub-section">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1600200"/>
            <a:ext cx="8229600" cy="3657600"/>
          </a:xfrm>
          <a:prstGeom prst="rect">
            <a:avLst/>
          </a:prstGeom>
          <a:noFill/>
          <a:ln>
            <a:noFill/>
          </a:ln>
        </p:spPr>
        <p:txBody>
          <a:bodyPr lIns="91425" tIns="91425" rIns="91425" bIns="91425" anchor="ctr" anchorCtr="0"/>
          <a:lstStyle>
            <a:lvl1pPr algn="ctr" rtl="0">
              <a:spcBef>
                <a:spcPts val="0"/>
              </a:spcBef>
              <a:defRPr sz="3200" cap="none" baseline="0">
                <a:solidFill>
                  <a:schemeClr val="lt1"/>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pic>
        <p:nvPicPr>
          <p:cNvPr id="12" name="Shape 12"/>
          <p:cNvPicPr preferRelativeResize="0"/>
          <p:nvPr/>
        </p:nvPicPr>
        <p:blipFill rotWithShape="1">
          <a:blip r:embed="rId2">
            <a:alphaModFix/>
          </a:blip>
          <a:srcRect/>
          <a:stretch/>
        </p:blipFill>
        <p:spPr>
          <a:xfrm>
            <a:off x="7446679" y="5562600"/>
            <a:ext cx="1243584" cy="88059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584200"/>
            <a:ext cx="8229600" cy="1143000"/>
          </a:xfrm>
          <a:prstGeom prst="rect">
            <a:avLst/>
          </a:prstGeom>
          <a:noFill/>
          <a:ln>
            <a:noFill/>
          </a:ln>
        </p:spPr>
        <p:txBody>
          <a:bodyPr lIns="91425" tIns="91425" rIns="91425" bIns="91425" anchor="t" anchorCtr="0"/>
          <a:lstStyle>
            <a:lvl1pPr algn="l" rtl="0">
              <a:spcBef>
                <a:spcPts val="0"/>
              </a:spcBef>
              <a:defRPr sz="3200" cap="none" baseline="0">
                <a:solidFill>
                  <a:schemeClr val="dk1"/>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 name="Shape 15"/>
          <p:cNvSpPr txBox="1">
            <a:spLocks noGrp="1"/>
          </p:cNvSpPr>
          <p:nvPr>
            <p:ph type="body" idx="1"/>
          </p:nvPr>
        </p:nvSpPr>
        <p:spPr>
          <a:xfrm>
            <a:off x="762000" y="1498600"/>
            <a:ext cx="7543800" cy="4673600"/>
          </a:xfrm>
          <a:prstGeom prst="rect">
            <a:avLst/>
          </a:prstGeom>
          <a:noFill/>
          <a:ln>
            <a:noFill/>
          </a:ln>
        </p:spPr>
        <p:txBody>
          <a:bodyPr lIns="91425" tIns="91425" rIns="91425" bIns="91425" anchor="t" anchorCtr="0"/>
          <a:lstStyle>
            <a:lvl1pPr marL="0" indent="0" rtl="0">
              <a:spcBef>
                <a:spcPts val="0"/>
              </a:spcBef>
              <a:buNone/>
              <a:defRPr sz="2400"/>
            </a:lvl1pPr>
            <a:lvl2pPr marL="457200" indent="0" rtl="0">
              <a:spcBef>
                <a:spcPts val="0"/>
              </a:spcBef>
              <a:buNone/>
              <a:defRPr sz="2400"/>
            </a:lvl2pPr>
            <a:lvl3pPr marL="914400" indent="0" rtl="0">
              <a:spcBef>
                <a:spcPts val="0"/>
              </a:spcBef>
              <a:buNone/>
              <a:defRPr sz="2400"/>
            </a:lvl3pPr>
            <a:lvl4pPr marL="1371600" indent="0" rtl="0">
              <a:spcBef>
                <a:spcPts val="0"/>
              </a:spcBef>
              <a:buNone/>
              <a:defRPr sz="2400"/>
            </a:lvl4pPr>
            <a:lvl5pPr marL="1828800" indent="0" rtl="0">
              <a:spcBef>
                <a:spcPts val="0"/>
              </a:spcBef>
              <a:buNone/>
              <a:defRPr sz="2400"/>
            </a:lvl5pPr>
            <a:lvl6pPr rtl="0">
              <a:spcBef>
                <a:spcPts val="0"/>
              </a:spcBef>
              <a:defRPr sz="2000">
                <a:solidFill>
                  <a:schemeClr val="dk1"/>
                </a:solidFill>
                <a:latin typeface="Calibri"/>
                <a:ea typeface="Calibri"/>
                <a:cs typeface="Calibri"/>
                <a:sym typeface="Calibri"/>
              </a:defRPr>
            </a:lvl6pPr>
            <a:lvl7pPr rtl="0">
              <a:spcBef>
                <a:spcPts val="0"/>
              </a:spcBef>
              <a:defRPr sz="2000">
                <a:solidFill>
                  <a:schemeClr val="dk1"/>
                </a:solidFill>
                <a:latin typeface="Calibri"/>
                <a:ea typeface="Calibri"/>
                <a:cs typeface="Calibri"/>
                <a:sym typeface="Calibri"/>
              </a:defRPr>
            </a:lvl7pPr>
            <a:lvl8pPr rtl="0">
              <a:spcBef>
                <a:spcPts val="0"/>
              </a:spcBef>
              <a:defRPr sz="2000">
                <a:solidFill>
                  <a:schemeClr val="dk1"/>
                </a:solidFill>
                <a:latin typeface="Calibri"/>
                <a:ea typeface="Calibri"/>
                <a:cs typeface="Calibri"/>
                <a:sym typeface="Calibri"/>
              </a:defRPr>
            </a:lvl8pPr>
            <a:lvl9pPr rtl="0">
              <a:spcBef>
                <a:spcPts val="0"/>
              </a:spcBef>
              <a:defRPr sz="2000">
                <a:solidFill>
                  <a:schemeClr val="dk1"/>
                </a:solidFill>
                <a:latin typeface="Calibri"/>
                <a:ea typeface="Calibri"/>
                <a:cs typeface="Calibri"/>
                <a:sym typeface="Calibri"/>
              </a:defRPr>
            </a:lvl9pPr>
          </a:lstStyle>
          <a:p>
            <a:endParaRPr/>
          </a:p>
        </p:txBody>
      </p:sp>
      <p:sp>
        <p:nvSpPr>
          <p:cNvPr id="16" name="Shape 16"/>
          <p:cNvSpPr/>
          <p:nvPr/>
        </p:nvSpPr>
        <p:spPr>
          <a:xfrm>
            <a:off x="8382000" y="5562600"/>
            <a:ext cx="609599" cy="81279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7" name="Shape 17"/>
          <p:cNvSpPr/>
          <p:nvPr/>
        </p:nvSpPr>
        <p:spPr>
          <a:xfrm>
            <a:off x="0" y="304800"/>
            <a:ext cx="9144000" cy="6172199"/>
          </a:xfrm>
          <a:prstGeom prst="rect">
            <a:avLst/>
          </a:prstGeom>
          <a:solidFill>
            <a:schemeClr val="lt1"/>
          </a:solidFill>
          <a:ln w="9525" cap="flat" cmpd="sng">
            <a:solidFill>
              <a:srgbClr val="4A7DB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18" name="Shape 18"/>
          <p:cNvPicPr preferRelativeResize="0"/>
          <p:nvPr/>
        </p:nvPicPr>
        <p:blipFill rotWithShape="1">
          <a:blip r:embed="rId2">
            <a:alphaModFix/>
          </a:blip>
          <a:srcRect/>
          <a:stretch/>
        </p:blipFill>
        <p:spPr>
          <a:xfrm>
            <a:off x="7848600" y="5486400"/>
            <a:ext cx="1127759" cy="798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losing Slide">
    <p:spTree>
      <p:nvGrpSpPr>
        <p:cNvPr id="1" name="Shape 19"/>
        <p:cNvGrpSpPr/>
        <p:nvPr/>
      </p:nvGrpSpPr>
      <p:grpSpPr>
        <a:xfrm>
          <a:off x="0" y="0"/>
          <a:ext cx="0" cy="0"/>
          <a:chOff x="0" y="0"/>
          <a:chExt cx="0" cy="0"/>
        </a:xfrm>
      </p:grpSpPr>
      <p:sp>
        <p:nvSpPr>
          <p:cNvPr id="20" name="Shape 20"/>
          <p:cNvSpPr>
            <a:spLocks noGrp="1"/>
          </p:cNvSpPr>
          <p:nvPr>
            <p:ph type="pic" idx="2"/>
          </p:nvPr>
        </p:nvSpPr>
        <p:spPr>
          <a:xfrm>
            <a:off x="0" y="482600"/>
            <a:ext cx="9144000" cy="4470399"/>
          </a:xfrm>
          <a:prstGeom prst="rect">
            <a:avLst/>
          </a:prstGeom>
          <a:noFill/>
          <a:ln>
            <a:noFill/>
          </a:ln>
        </p:spPr>
        <p:txBody>
          <a:bodyPr lIns="91425" tIns="91425" rIns="91425" bIns="91425" anchor="t" anchorCtr="0"/>
          <a:lstStyle>
            <a:lvl1pPr marL="0" marR="0" indent="0" algn="l" rtl="0">
              <a:spcBef>
                <a:spcPts val="0"/>
              </a:spcBef>
              <a:defRPr sz="18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914400" y="5384800"/>
            <a:ext cx="7239000" cy="711200"/>
          </a:xfrm>
          <a:prstGeom prst="rect">
            <a:avLst/>
          </a:prstGeom>
          <a:noFill/>
          <a:ln>
            <a:noFill/>
          </a:ln>
        </p:spPr>
        <p:txBody>
          <a:bodyPr lIns="91425" tIns="91425" rIns="91425" bIns="91425" anchor="t" anchorCtr="0"/>
          <a:lstStyle>
            <a:lvl1pPr marL="0" indent="0" algn="ctr" rtl="0">
              <a:spcBef>
                <a:spcPts val="0"/>
              </a:spcBef>
              <a:buClr>
                <a:schemeClr val="lt1"/>
              </a:buClr>
              <a:buNone/>
              <a:defRPr sz="2400">
                <a:solidFill>
                  <a:schemeClr val="lt1"/>
                </a:solidFill>
              </a:defRPr>
            </a:lvl1pPr>
            <a:lvl2pPr rtl="0">
              <a:spcBef>
                <a:spcPts val="0"/>
              </a:spcBef>
              <a:defRPr sz="2800">
                <a:solidFill>
                  <a:schemeClr val="dk1"/>
                </a:solidFill>
                <a:latin typeface="Calibri"/>
                <a:ea typeface="Calibri"/>
                <a:cs typeface="Calibri"/>
                <a:sym typeface="Calibri"/>
              </a:defRPr>
            </a:lvl2pPr>
            <a:lvl3pPr rtl="0">
              <a:spcBef>
                <a:spcPts val="0"/>
              </a:spcBef>
              <a:defRPr sz="2400">
                <a:solidFill>
                  <a:schemeClr val="dk1"/>
                </a:solidFill>
                <a:latin typeface="Calibri"/>
                <a:ea typeface="Calibri"/>
                <a:cs typeface="Calibri"/>
                <a:sym typeface="Calibri"/>
              </a:defRPr>
            </a:lvl3pPr>
            <a:lvl4pPr rtl="0">
              <a:spcBef>
                <a:spcPts val="0"/>
              </a:spcBef>
              <a:defRPr sz="2000">
                <a:solidFill>
                  <a:schemeClr val="dk1"/>
                </a:solidFill>
                <a:latin typeface="Calibri"/>
                <a:ea typeface="Calibri"/>
                <a:cs typeface="Calibri"/>
                <a:sym typeface="Calibri"/>
              </a:defRPr>
            </a:lvl4pPr>
            <a:lvl5pPr rtl="0">
              <a:spcBef>
                <a:spcPts val="0"/>
              </a:spcBef>
              <a:defRPr sz="2000">
                <a:solidFill>
                  <a:schemeClr val="dk1"/>
                </a:solidFill>
                <a:latin typeface="Calibri"/>
                <a:ea typeface="Calibri"/>
                <a:cs typeface="Calibri"/>
                <a:sym typeface="Calibri"/>
              </a:defRPr>
            </a:lvl5pPr>
            <a:lvl6pPr rtl="0">
              <a:spcBef>
                <a:spcPts val="0"/>
              </a:spcBef>
              <a:defRPr sz="2000">
                <a:solidFill>
                  <a:schemeClr val="dk1"/>
                </a:solidFill>
                <a:latin typeface="Calibri"/>
                <a:ea typeface="Calibri"/>
                <a:cs typeface="Calibri"/>
                <a:sym typeface="Calibri"/>
              </a:defRPr>
            </a:lvl6pPr>
            <a:lvl7pPr rtl="0">
              <a:spcBef>
                <a:spcPts val="0"/>
              </a:spcBef>
              <a:defRPr sz="2000">
                <a:solidFill>
                  <a:schemeClr val="dk1"/>
                </a:solidFill>
                <a:latin typeface="Calibri"/>
                <a:ea typeface="Calibri"/>
                <a:cs typeface="Calibri"/>
                <a:sym typeface="Calibri"/>
              </a:defRPr>
            </a:lvl7pPr>
            <a:lvl8pPr rtl="0">
              <a:spcBef>
                <a:spcPts val="0"/>
              </a:spcBef>
              <a:defRPr sz="2000">
                <a:solidFill>
                  <a:schemeClr val="dk1"/>
                </a:solidFill>
                <a:latin typeface="Calibri"/>
                <a:ea typeface="Calibri"/>
                <a:cs typeface="Calibri"/>
                <a:sym typeface="Calibri"/>
              </a:defRPr>
            </a:lvl8pPr>
            <a:lvl9pPr rtl="0">
              <a:spcBef>
                <a:spcPts val="0"/>
              </a:spcBef>
              <a:defRPr sz="2000">
                <a:solidFill>
                  <a:schemeClr val="dk1"/>
                </a:solidFill>
                <a:latin typeface="Calibri"/>
                <a:ea typeface="Calibri"/>
                <a:cs typeface="Calibri"/>
                <a:sym typeface="Calibri"/>
              </a:defRPr>
            </a:lvl9pPr>
          </a:lstStyle>
          <a:p>
            <a:endParaRPr/>
          </a:p>
        </p:txBody>
      </p:sp>
      <p:sp>
        <p:nvSpPr>
          <p:cNvPr id="23" name="Shape 23"/>
          <p:cNvSpPr txBox="1">
            <a:spLocks noGrp="1"/>
          </p:cNvSpPr>
          <p:nvPr>
            <p:ph type="title"/>
          </p:nvPr>
        </p:nvSpPr>
        <p:spPr>
          <a:xfrm>
            <a:off x="457200" y="4648200"/>
            <a:ext cx="8229600" cy="1143000"/>
          </a:xfrm>
          <a:prstGeom prst="rect">
            <a:avLst/>
          </a:prstGeom>
          <a:noFill/>
          <a:ln>
            <a:noFill/>
          </a:ln>
        </p:spPr>
        <p:txBody>
          <a:bodyPr lIns="91425" tIns="91425" rIns="91425" bIns="91425" anchor="t" anchorCtr="0"/>
          <a:lstStyle>
            <a:lvl1pPr rtl="0">
              <a:spcBef>
                <a:spcPts val="0"/>
              </a:spcBef>
              <a:defRPr sz="3200" cap="none" baseline="0">
                <a:solidFill>
                  <a:schemeClr val="lt1"/>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a:spLocks noGrp="1"/>
          </p:cNvSpPr>
          <p:nvPr>
            <p:ph type="pic" idx="2"/>
          </p:nvPr>
        </p:nvSpPr>
        <p:spPr>
          <a:xfrm>
            <a:off x="0" y="381000"/>
            <a:ext cx="9144000" cy="3886200"/>
          </a:xfrm>
          <a:prstGeom prst="rect">
            <a:avLst/>
          </a:prstGeom>
          <a:noFill/>
          <a:ln>
            <a:noFill/>
          </a:ln>
        </p:spPr>
        <p:txBody>
          <a:bodyPr lIns="91425" tIns="91425" rIns="91425" bIns="91425" anchor="t" anchorCtr="0"/>
          <a:lstStyle>
            <a:lvl1pPr marL="0" marR="0" indent="0" algn="l" rtl="0">
              <a:spcBef>
                <a:spcPts val="0"/>
              </a:spcBef>
              <a:defRPr sz="18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pic>
        <p:nvPicPr>
          <p:cNvPr id="25" name="Shape 25"/>
          <p:cNvPicPr preferRelativeResize="0"/>
          <p:nvPr/>
        </p:nvPicPr>
        <p:blipFill rotWithShape="1">
          <a:blip r:embed="rId2">
            <a:alphaModFix/>
          </a:blip>
          <a:srcRect/>
          <a:stretch/>
        </p:blipFill>
        <p:spPr>
          <a:xfrm>
            <a:off x="3429000" y="6132576"/>
            <a:ext cx="2188464" cy="4968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Full Picture">
    <p:spTree>
      <p:nvGrpSpPr>
        <p:cNvPr id="1" name="Shape 26"/>
        <p:cNvGrpSpPr/>
        <p:nvPr/>
      </p:nvGrpSpPr>
      <p:grpSpPr>
        <a:xfrm>
          <a:off x="0" y="0"/>
          <a:ext cx="0" cy="0"/>
          <a:chOff x="0" y="0"/>
          <a:chExt cx="0" cy="0"/>
        </a:xfrm>
      </p:grpSpPr>
      <p:sp>
        <p:nvSpPr>
          <p:cNvPr id="27" name="Shape 27"/>
          <p:cNvSpPr>
            <a:spLocks noGrp="1"/>
          </p:cNvSpPr>
          <p:nvPr>
            <p:ph type="pic" idx="2"/>
          </p:nvPr>
        </p:nvSpPr>
        <p:spPr>
          <a:xfrm>
            <a:off x="0" y="304800"/>
            <a:ext cx="9144000" cy="6172199"/>
          </a:xfrm>
          <a:prstGeom prst="rect">
            <a:avLst/>
          </a:prstGeom>
          <a:noFill/>
          <a:ln>
            <a:noFill/>
          </a:ln>
        </p:spPr>
        <p:txBody>
          <a:bodyPr lIns="91425" tIns="91425" rIns="91425" bIns="91425" anchor="t" anchorCtr="0"/>
          <a:lstStyle>
            <a:lvl1pPr marL="0" marR="0" indent="0" algn="l" rtl="0">
              <a:spcBef>
                <a:spcPts val="0"/>
              </a:spcBef>
              <a:defRPr sz="18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 Pictures">
    <p:spTree>
      <p:nvGrpSpPr>
        <p:cNvPr id="1" name="Shape 28"/>
        <p:cNvGrpSpPr/>
        <p:nvPr/>
      </p:nvGrpSpPr>
      <p:grpSpPr>
        <a:xfrm>
          <a:off x="0" y="0"/>
          <a:ext cx="0" cy="0"/>
          <a:chOff x="0" y="0"/>
          <a:chExt cx="0" cy="0"/>
        </a:xfrm>
      </p:grpSpPr>
      <p:sp>
        <p:nvSpPr>
          <p:cNvPr id="29" name="Shape 29"/>
          <p:cNvSpPr>
            <a:spLocks noGrp="1"/>
          </p:cNvSpPr>
          <p:nvPr>
            <p:ph type="pic" idx="2"/>
          </p:nvPr>
        </p:nvSpPr>
        <p:spPr>
          <a:xfrm>
            <a:off x="0" y="304800"/>
            <a:ext cx="4495800" cy="6172199"/>
          </a:xfrm>
          <a:prstGeom prst="rect">
            <a:avLst/>
          </a:prstGeom>
          <a:noFill/>
          <a:ln>
            <a:noFill/>
          </a:ln>
        </p:spPr>
        <p:txBody>
          <a:bodyPr lIns="91425" tIns="91425" rIns="91425" bIns="91425" anchor="t" anchorCtr="0"/>
          <a:lstStyle>
            <a:lvl1pPr marL="0" marR="0" indent="0" algn="l" rtl="0">
              <a:spcBef>
                <a:spcPts val="0"/>
              </a:spcBef>
              <a:defRPr sz="18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0" name="Shape 30"/>
          <p:cNvSpPr>
            <a:spLocks noGrp="1"/>
          </p:cNvSpPr>
          <p:nvPr>
            <p:ph type="pic" idx="3"/>
          </p:nvPr>
        </p:nvSpPr>
        <p:spPr>
          <a:xfrm>
            <a:off x="4648200" y="304800"/>
            <a:ext cx="4495800" cy="3022599"/>
          </a:xfrm>
          <a:prstGeom prst="rect">
            <a:avLst/>
          </a:prstGeom>
          <a:noFill/>
          <a:ln>
            <a:noFill/>
          </a:ln>
        </p:spPr>
        <p:txBody>
          <a:bodyPr lIns="91425" tIns="91425" rIns="91425" bIns="91425" anchor="t" anchorCtr="0"/>
          <a:lstStyle>
            <a:lvl1pPr marL="0" marR="0" indent="0" algn="l" rtl="0">
              <a:spcBef>
                <a:spcPts val="0"/>
              </a:spcBef>
              <a:defRPr sz="18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1" name="Shape 31"/>
          <p:cNvSpPr>
            <a:spLocks noGrp="1"/>
          </p:cNvSpPr>
          <p:nvPr>
            <p:ph type="pic" idx="4"/>
          </p:nvPr>
        </p:nvSpPr>
        <p:spPr>
          <a:xfrm>
            <a:off x="4648200" y="3530600"/>
            <a:ext cx="4495800" cy="2946399"/>
          </a:xfrm>
          <a:prstGeom prst="rect">
            <a:avLst/>
          </a:prstGeom>
          <a:noFill/>
          <a:ln>
            <a:noFill/>
          </a:ln>
        </p:spPr>
        <p:txBody>
          <a:bodyPr lIns="91425" tIns="91425" rIns="91425" bIns="91425" anchor="t" anchorCtr="0"/>
          <a:lstStyle>
            <a:lvl1pPr marL="0" marR="0" indent="0" algn="l" rtl="0">
              <a:spcBef>
                <a:spcPts val="0"/>
              </a:spcBef>
              <a:defRPr sz="18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blip>
          <a:stretch>
            <a:fillRect/>
          </a:stretch>
        </a:blipFill>
        <a:effectLst/>
      </p:bgPr>
    </p:bg>
    <p:spTree>
      <p:nvGrpSpPr>
        <p:cNvPr id="1" name="Shape 8"/>
        <p:cNvGrpSpPr/>
        <p:nvPr/>
      </p:nvGrpSpPr>
      <p:grpSpPr>
        <a:xfrm>
          <a:off x="0" y="0"/>
          <a:ext cx="0" cy="0"/>
          <a:chOff x="0" y="0"/>
          <a:chExt cx="0" cy="0"/>
        </a:xfrm>
      </p:grpSpPr>
      <p:sp>
        <p:nvSpPr>
          <p:cNvPr id="9" name="Shape 9"/>
          <p:cNvSpPr txBox="1"/>
          <p:nvPr/>
        </p:nvSpPr>
        <p:spPr>
          <a:xfrm>
            <a:off x="369455" y="2087418"/>
            <a:ext cx="184666"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3188800"/>
            <a:ext cx="8229600" cy="1524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4800" b="1" i="0" u="none" strike="noStrike" cap="none" baseline="0">
                <a:solidFill>
                  <a:schemeClr val="lt1"/>
                </a:solidFill>
                <a:latin typeface="Arial"/>
                <a:ea typeface="Arial"/>
                <a:cs typeface="Arial"/>
                <a:sym typeface="Arial"/>
              </a:rPr>
              <a:t>ANIMALS INSIDE &amp; OUT</a:t>
            </a:r>
          </a:p>
          <a:p>
            <a:pPr marL="0" marR="0" lvl="0" indent="0" algn="ctr" rtl="0">
              <a:spcBef>
                <a:spcPts val="0"/>
              </a:spcBef>
              <a:buClr>
                <a:schemeClr val="lt1"/>
              </a:buClr>
              <a:buSzPct val="25000"/>
              <a:buFont typeface="Arial"/>
              <a:buNone/>
            </a:pPr>
            <a:r>
              <a:rPr lang="en-US" i="1"/>
              <a:t> </a:t>
            </a:r>
            <a:r>
              <a:rPr lang="en-US" sz="2800" i="1"/>
              <a:t>Interactive Animals Science Education Activities</a:t>
            </a:r>
          </a:p>
        </p:txBody>
      </p:sp>
      <p:pic>
        <p:nvPicPr>
          <p:cNvPr id="34" name="Shape 34"/>
          <p:cNvPicPr preferRelativeResize="0"/>
          <p:nvPr/>
        </p:nvPicPr>
        <p:blipFill rotWithShape="1">
          <a:blip r:embed="rId3">
            <a:alphaModFix/>
          </a:blip>
          <a:srcRect/>
          <a:stretch/>
        </p:blipFill>
        <p:spPr>
          <a:xfrm>
            <a:off x="3429000" y="914399"/>
            <a:ext cx="2286000" cy="161873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200" b="0" i="0" u="none" strike="noStrike" cap="none" baseline="0">
                <a:solidFill>
                  <a:schemeClr val="lt1"/>
                </a:solidFill>
                <a:latin typeface="Arial"/>
                <a:ea typeface="Arial"/>
                <a:cs typeface="Arial"/>
                <a:sym typeface="Arial"/>
              </a:rPr>
              <a:t>DIGESTIVE SYSTEM</a:t>
            </a:r>
          </a:p>
        </p:txBody>
      </p:sp>
      <p:pic>
        <p:nvPicPr>
          <p:cNvPr id="89" name="Shape 89"/>
          <p:cNvPicPr preferRelativeResize="0"/>
          <p:nvPr/>
        </p:nvPicPr>
        <p:blipFill rotWithShape="1">
          <a:blip r:embed="rId3">
            <a:alphaModFix/>
          </a:blip>
          <a:srcRect/>
          <a:stretch/>
        </p:blipFill>
        <p:spPr>
          <a:xfrm>
            <a:off x="2030767" y="1389356"/>
            <a:ext cx="5082465" cy="513573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57200" y="533400"/>
            <a:ext cx="8229600" cy="121919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200" b="0" i="0" u="none" strike="noStrike" cap="none" baseline="0">
                <a:solidFill>
                  <a:schemeClr val="lt1"/>
                </a:solidFill>
                <a:latin typeface="Arial"/>
                <a:ea typeface="Arial"/>
                <a:cs typeface="Arial"/>
                <a:sym typeface="Arial"/>
              </a:rPr>
              <a:t>FEEDS &amp; NUTRITION</a:t>
            </a:r>
            <a:br>
              <a:rPr lang="en-US" sz="3200" b="0" i="0" u="none" strike="noStrike" cap="none" baseline="0">
                <a:solidFill>
                  <a:schemeClr val="lt1"/>
                </a:solidFill>
                <a:latin typeface="Arial"/>
                <a:ea typeface="Arial"/>
                <a:cs typeface="Arial"/>
                <a:sym typeface="Arial"/>
              </a:rPr>
            </a:br>
            <a:endParaRPr lang="en-US" sz="3200" b="0" i="0" u="none" strike="noStrike" cap="none" baseline="0">
              <a:solidFill>
                <a:schemeClr val="lt1"/>
              </a:solidFill>
              <a:latin typeface="Arial"/>
              <a:ea typeface="Arial"/>
              <a:cs typeface="Arial"/>
              <a:sym typeface="Arial"/>
            </a:endParaRPr>
          </a:p>
        </p:txBody>
      </p:sp>
      <p:pic>
        <p:nvPicPr>
          <p:cNvPr id="95" name="Shape 95"/>
          <p:cNvPicPr preferRelativeResize="0"/>
          <p:nvPr/>
        </p:nvPicPr>
        <p:blipFill rotWithShape="1">
          <a:blip r:embed="rId3">
            <a:alphaModFix/>
          </a:blip>
          <a:srcRect l="6911" t="16667" r="14444"/>
          <a:stretch/>
        </p:blipFill>
        <p:spPr>
          <a:xfrm>
            <a:off x="1953827" y="1222897"/>
            <a:ext cx="5236345" cy="524004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533400" y="3810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200" b="0" i="0" u="none" strike="noStrike" cap="none" baseline="0">
                <a:solidFill>
                  <a:schemeClr val="lt1"/>
                </a:solidFill>
                <a:latin typeface="Arial"/>
                <a:ea typeface="Arial"/>
                <a:cs typeface="Arial"/>
                <a:sym typeface="Arial"/>
              </a:rPr>
              <a:t>SKELETAL SYSTEM</a:t>
            </a:r>
          </a:p>
        </p:txBody>
      </p:sp>
      <p:pic>
        <p:nvPicPr>
          <p:cNvPr id="101" name="Shape 101"/>
          <p:cNvPicPr preferRelativeResize="0"/>
          <p:nvPr/>
        </p:nvPicPr>
        <p:blipFill rotWithShape="1">
          <a:blip r:embed="rId3">
            <a:alphaModFix/>
          </a:blip>
          <a:srcRect/>
          <a:stretch/>
        </p:blipFill>
        <p:spPr>
          <a:xfrm>
            <a:off x="1811046" y="1362722"/>
            <a:ext cx="5480850" cy="512685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533400" y="381000"/>
            <a:ext cx="8229600" cy="121919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200" b="0" i="0" u="none" strike="noStrike" cap="none" baseline="0">
                <a:solidFill>
                  <a:schemeClr val="lt1"/>
                </a:solidFill>
                <a:latin typeface="Arial"/>
                <a:ea typeface="Arial"/>
                <a:cs typeface="Arial"/>
                <a:sym typeface="Arial"/>
              </a:rPr>
              <a:t>CIRCULATORY &amp; RESPIRATORY SYSTEM</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223" t="37411" r="3786" b="194"/>
          <a:stretch/>
        </p:blipFill>
        <p:spPr>
          <a:xfrm>
            <a:off x="1549893" y="1600199"/>
            <a:ext cx="6196614" cy="3766416"/>
          </a:xfrm>
          <a:prstGeom prst="rect">
            <a:avLst/>
          </a:prstGeom>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57200" y="381000"/>
            <a:ext cx="8229600" cy="12954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200" b="0" i="0" u="none" strike="noStrike" cap="none" baseline="0">
                <a:solidFill>
                  <a:schemeClr val="lt1"/>
                </a:solidFill>
                <a:latin typeface="Arial"/>
                <a:ea typeface="Arial"/>
                <a:cs typeface="Arial"/>
                <a:sym typeface="Arial"/>
              </a:rPr>
              <a:t>REPRODUCTIVE SYSTEM</a:t>
            </a:r>
            <a:br>
              <a:rPr lang="en-US" sz="3200" b="0" i="0" u="none" strike="noStrike" cap="none" baseline="0">
                <a:solidFill>
                  <a:schemeClr val="lt1"/>
                </a:solidFill>
                <a:latin typeface="Arial"/>
                <a:ea typeface="Arial"/>
                <a:cs typeface="Arial"/>
                <a:sym typeface="Arial"/>
              </a:rPr>
            </a:br>
            <a:endParaRPr lang="en-US" sz="3200" b="0" i="0" u="none" strike="noStrike" cap="none" baseline="0">
              <a:solidFill>
                <a:schemeClr val="lt1"/>
              </a:solidFill>
              <a:latin typeface="Arial"/>
              <a:ea typeface="Arial"/>
              <a:cs typeface="Arial"/>
              <a:sym typeface="Arial"/>
            </a:endParaRPr>
          </a:p>
        </p:txBody>
      </p:sp>
      <p:pic>
        <p:nvPicPr>
          <p:cNvPr id="113" name="Shape 113"/>
          <p:cNvPicPr preferRelativeResize="0"/>
          <p:nvPr/>
        </p:nvPicPr>
        <p:blipFill rotWithShape="1">
          <a:blip r:embed="rId3">
            <a:alphaModFix/>
          </a:blip>
          <a:srcRect/>
          <a:stretch/>
        </p:blipFill>
        <p:spPr>
          <a:xfrm>
            <a:off x="1879107" y="1286153"/>
            <a:ext cx="5385785" cy="513573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57200" y="228600"/>
            <a:ext cx="8229600" cy="14478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200" b="0" i="0" u="none" strike="noStrike" cap="none" baseline="0">
                <a:solidFill>
                  <a:schemeClr val="lt1"/>
                </a:solidFill>
                <a:latin typeface="Arial"/>
                <a:ea typeface="Arial"/>
                <a:cs typeface="Arial"/>
                <a:sym typeface="Arial"/>
              </a:rPr>
              <a:t>ANIMAL SCIENCE CAREERS</a:t>
            </a:r>
          </a:p>
        </p:txBody>
      </p:sp>
      <p:pic>
        <p:nvPicPr>
          <p:cNvPr id="119" name="Shape 119"/>
          <p:cNvPicPr preferRelativeResize="0"/>
          <p:nvPr/>
        </p:nvPicPr>
        <p:blipFill rotWithShape="1">
          <a:blip r:embed="rId3">
            <a:alphaModFix/>
          </a:blip>
          <a:srcRect l="3821" t="-4025" r="-5997" b="2616"/>
          <a:stretch/>
        </p:blipFill>
        <p:spPr>
          <a:xfrm>
            <a:off x="2141100" y="1162924"/>
            <a:ext cx="4955574" cy="491815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528900" y="501025"/>
            <a:ext cx="8229600" cy="992399"/>
          </a:xfrm>
          <a:prstGeom prst="rect">
            <a:avLst/>
          </a:prstGeom>
        </p:spPr>
        <p:txBody>
          <a:bodyPr lIns="91425" tIns="91425" rIns="91425" bIns="91425" anchor="ctr" anchorCtr="0">
            <a:noAutofit/>
          </a:bodyPr>
          <a:lstStyle/>
          <a:p>
            <a:pPr>
              <a:spcBef>
                <a:spcPts val="0"/>
              </a:spcBef>
              <a:buNone/>
            </a:pPr>
            <a:r>
              <a:rPr lang="en-US"/>
              <a:t>ANIMALS CLOSE - UP</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0000" t="5566" r="9514"/>
          <a:stretch/>
        </p:blipFill>
        <p:spPr>
          <a:xfrm>
            <a:off x="2088154" y="1367162"/>
            <a:ext cx="5111092" cy="5135732"/>
          </a:xfrm>
          <a:prstGeom prst="rect">
            <a:avLst/>
          </a:prstGeom>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609600" y="3810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200" b="0" i="0" u="none" strike="noStrike" cap="none" baseline="0">
                <a:solidFill>
                  <a:schemeClr val="lt1"/>
                </a:solidFill>
                <a:latin typeface="Arial"/>
                <a:ea typeface="Arial"/>
                <a:cs typeface="Arial"/>
                <a:sym typeface="Arial"/>
              </a:rPr>
              <a:t>PREP WORK</a:t>
            </a:r>
          </a:p>
        </p:txBody>
      </p:sp>
      <p:pic>
        <p:nvPicPr>
          <p:cNvPr id="132" name="Shape 132"/>
          <p:cNvPicPr preferRelativeResize="0"/>
          <p:nvPr/>
        </p:nvPicPr>
        <p:blipFill>
          <a:blip r:embed="rId3">
            <a:alphaModFix/>
          </a:blip>
          <a:stretch>
            <a:fillRect/>
          </a:stretch>
        </p:blipFill>
        <p:spPr>
          <a:xfrm>
            <a:off x="2661550" y="1250250"/>
            <a:ext cx="4125699" cy="538052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57200" y="381000"/>
            <a:ext cx="8229600" cy="8256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200" b="0" i="0" u="none" strike="noStrike" cap="none" baseline="0">
                <a:solidFill>
                  <a:schemeClr val="lt1"/>
                </a:solidFill>
                <a:latin typeface="Arial"/>
                <a:ea typeface="Arial"/>
                <a:cs typeface="Arial"/>
                <a:sym typeface="Arial"/>
              </a:rPr>
              <a:t>SET-UP OF FIELD DAY</a:t>
            </a:r>
          </a:p>
        </p:txBody>
      </p:sp>
      <p:pic>
        <p:nvPicPr>
          <p:cNvPr id="138" name="Shape 138"/>
          <p:cNvPicPr preferRelativeResize="0"/>
          <p:nvPr/>
        </p:nvPicPr>
        <p:blipFill rotWithShape="1">
          <a:blip r:embed="rId3">
            <a:alphaModFix/>
          </a:blip>
          <a:srcRect l="13852" r="15725"/>
          <a:stretch/>
        </p:blipFill>
        <p:spPr>
          <a:xfrm>
            <a:off x="1959450" y="1322750"/>
            <a:ext cx="5338126" cy="51529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609600" y="3810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a:t>EVALUATIONS</a:t>
            </a:r>
          </a:p>
        </p:txBody>
      </p:sp>
      <p:pic>
        <p:nvPicPr>
          <p:cNvPr id="3" name="Picture 2"/>
          <p:cNvPicPr>
            <a:picLocks noChangeAspect="1"/>
          </p:cNvPicPr>
          <p:nvPr/>
        </p:nvPicPr>
        <p:blipFill>
          <a:blip r:embed="rId3"/>
          <a:stretch>
            <a:fillRect/>
          </a:stretch>
        </p:blipFill>
        <p:spPr>
          <a:xfrm rot="796214">
            <a:off x="4297986" y="1553588"/>
            <a:ext cx="3462439" cy="4492101"/>
          </a:xfrm>
          <a:prstGeom prst="rect">
            <a:avLst/>
          </a:prstGeom>
        </p:spPr>
      </p:pic>
      <p:pic>
        <p:nvPicPr>
          <p:cNvPr id="2" name="Picture 1"/>
          <p:cNvPicPr>
            <a:picLocks noChangeAspect="1"/>
          </p:cNvPicPr>
          <p:nvPr/>
        </p:nvPicPr>
        <p:blipFill>
          <a:blip r:embed="rId4"/>
          <a:stretch>
            <a:fillRect/>
          </a:stretch>
        </p:blipFill>
        <p:spPr>
          <a:xfrm rot="20926367">
            <a:off x="619356" y="1553589"/>
            <a:ext cx="3456688" cy="4492101"/>
          </a:xfrm>
          <a:prstGeom prst="rect">
            <a:avLst/>
          </a:prstGeom>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584200"/>
            <a:ext cx="8229600" cy="6224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WHY ANIMALS INSIDE &amp; OUT?</a:t>
            </a:r>
          </a:p>
        </p:txBody>
      </p:sp>
      <p:sp>
        <p:nvSpPr>
          <p:cNvPr id="40" name="Shape 40"/>
          <p:cNvSpPr txBox="1">
            <a:spLocks noGrp="1"/>
          </p:cNvSpPr>
          <p:nvPr>
            <p:ph type="body" idx="1"/>
          </p:nvPr>
        </p:nvSpPr>
        <p:spPr>
          <a:xfrm>
            <a:off x="762000" y="1206700"/>
            <a:ext cx="7543800" cy="4965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800" b="0" i="0" u="none" strike="noStrike" cap="none" baseline="0">
                <a:solidFill>
                  <a:schemeClr val="dk1"/>
                </a:solidFill>
                <a:latin typeface="Arial"/>
                <a:ea typeface="Arial"/>
                <a:cs typeface="Arial"/>
                <a:sym typeface="Arial"/>
              </a:rPr>
              <a:t> A Needs Assessment was conducted in Nebraska to determine the Nebraska 4-H Strategic Plan for 2012-2017 which found the following as program priorit</a:t>
            </a:r>
            <a:r>
              <a:rPr lang="en-US" sz="1800">
                <a:solidFill>
                  <a:schemeClr val="dk1"/>
                </a:solidFill>
              </a:rPr>
              <a:t>ies</a:t>
            </a:r>
            <a:r>
              <a:rPr lang="en-US" sz="1800" b="0" i="0" u="none" strike="noStrike" cap="none" baseline="0">
                <a:solidFill>
                  <a:schemeClr val="dk1"/>
                </a:solidFill>
                <a:latin typeface="Arial"/>
                <a:ea typeface="Arial"/>
                <a:cs typeface="Arial"/>
                <a:sym typeface="Arial"/>
              </a:rPr>
              <a:t>: </a:t>
            </a:r>
          </a:p>
          <a:p>
            <a:pPr marL="0" marR="0" lvl="0" indent="0" algn="l" rtl="0">
              <a:spcBef>
                <a:spcPts val="0"/>
              </a:spcBef>
              <a:buClr>
                <a:schemeClr val="dk1"/>
              </a:buClr>
              <a:buFont typeface="Arial"/>
              <a:buNone/>
            </a:pPr>
            <a:endParaRPr sz="1800">
              <a:solidFill>
                <a:schemeClr val="dk1"/>
              </a:solidFill>
            </a:endParaRPr>
          </a:p>
          <a:p>
            <a:pPr marL="742950" marR="0" lvl="0" indent="-285750" algn="l" rtl="0">
              <a:spcBef>
                <a:spcPts val="360"/>
              </a:spcBef>
              <a:buClr>
                <a:schemeClr val="dk1"/>
              </a:buClr>
              <a:buSzPct val="100000"/>
              <a:buFont typeface="Arial"/>
              <a:buChar char="•"/>
            </a:pPr>
            <a:r>
              <a:rPr lang="en-US" sz="1800" b="0" i="0" u="none" strike="noStrike" cap="none" baseline="0">
                <a:solidFill>
                  <a:schemeClr val="dk1"/>
                </a:solidFill>
                <a:latin typeface="Arial"/>
                <a:ea typeface="Arial"/>
                <a:cs typeface="Arial"/>
                <a:sym typeface="Arial"/>
              </a:rPr>
              <a:t>Develop science interests, skills and abilities in the areas of</a:t>
            </a:r>
          </a:p>
          <a:p>
            <a:pPr marL="1200150" marR="0" lvl="1" indent="-285750" algn="l" rtl="0">
              <a:spcBef>
                <a:spcPts val="0"/>
              </a:spcBef>
              <a:buClr>
                <a:schemeClr val="dk1"/>
              </a:buClr>
              <a:buSzPct val="100000"/>
              <a:buFont typeface="Arial"/>
              <a:buChar char="•"/>
            </a:pPr>
            <a:r>
              <a:rPr lang="en-US" sz="1800" b="0" i="0" u="none" strike="noStrike" cap="none" baseline="0">
                <a:solidFill>
                  <a:schemeClr val="dk1"/>
                </a:solidFill>
                <a:latin typeface="Arial"/>
                <a:ea typeface="Arial"/>
                <a:cs typeface="Arial"/>
                <a:sym typeface="Arial"/>
              </a:rPr>
              <a:t>Agriculture</a:t>
            </a:r>
          </a:p>
          <a:p>
            <a:pPr marL="1200150" marR="0" lvl="1" indent="-285750" algn="l" rtl="0">
              <a:spcBef>
                <a:spcPts val="0"/>
              </a:spcBef>
              <a:buClr>
                <a:schemeClr val="dk1"/>
              </a:buClr>
              <a:buSzPct val="100000"/>
              <a:buFont typeface="Arial"/>
              <a:buChar char="•"/>
            </a:pPr>
            <a:r>
              <a:rPr lang="en-US" sz="1800" b="0" i="0" u="none" strike="noStrike" cap="none" baseline="0">
                <a:solidFill>
                  <a:schemeClr val="dk1"/>
                </a:solidFill>
                <a:latin typeface="Arial"/>
                <a:ea typeface="Arial"/>
                <a:cs typeface="Arial"/>
                <a:sym typeface="Arial"/>
              </a:rPr>
              <a:t>Energy</a:t>
            </a:r>
          </a:p>
          <a:p>
            <a:pPr marL="1200150" marR="0" lvl="1" indent="-285750" algn="l" rtl="0">
              <a:spcBef>
                <a:spcPts val="0"/>
              </a:spcBef>
              <a:buClr>
                <a:schemeClr val="dk1"/>
              </a:buClr>
              <a:buSzPct val="100000"/>
              <a:buFont typeface="Arial"/>
              <a:buChar char="•"/>
            </a:pPr>
            <a:r>
              <a:rPr lang="en-US" sz="1800" b="0" i="0" u="none" strike="noStrike" cap="none" baseline="0">
                <a:solidFill>
                  <a:schemeClr val="dk1"/>
                </a:solidFill>
                <a:latin typeface="Arial"/>
                <a:ea typeface="Arial"/>
                <a:cs typeface="Arial"/>
                <a:sym typeface="Arial"/>
              </a:rPr>
              <a:t>Environmental Stewardship</a:t>
            </a:r>
          </a:p>
          <a:p>
            <a:pPr marL="1200150" marR="0" lvl="1" indent="-285750" algn="l" rtl="0">
              <a:spcBef>
                <a:spcPts val="0"/>
              </a:spcBef>
              <a:buClr>
                <a:schemeClr val="dk1"/>
              </a:buClr>
              <a:buSzPct val="100000"/>
              <a:buFont typeface="Arial"/>
              <a:buChar char="•"/>
            </a:pPr>
            <a:r>
              <a:rPr lang="en-US" sz="1800" b="0" i="0" u="none" strike="noStrike" cap="none" baseline="0">
                <a:solidFill>
                  <a:schemeClr val="dk1"/>
                </a:solidFill>
                <a:latin typeface="Arial"/>
                <a:ea typeface="Arial"/>
                <a:cs typeface="Arial"/>
                <a:sym typeface="Arial"/>
              </a:rPr>
              <a:t>Technology</a:t>
            </a:r>
          </a:p>
          <a:p>
            <a:pPr marR="0" lvl="0" algn="l" rtl="0">
              <a:spcBef>
                <a:spcPts val="0"/>
              </a:spcBef>
              <a:buNone/>
            </a:pPr>
            <a:endParaRPr sz="1800">
              <a:solidFill>
                <a:schemeClr val="dk1"/>
              </a:solidFill>
            </a:endParaRPr>
          </a:p>
          <a:p>
            <a:pPr marL="742950" marR="0" lvl="0" indent="-285750" algn="l" rtl="0">
              <a:spcBef>
                <a:spcPts val="360"/>
              </a:spcBef>
              <a:buClr>
                <a:schemeClr val="dk1"/>
              </a:buClr>
              <a:buSzPct val="100000"/>
              <a:buFont typeface="Arial"/>
              <a:buChar char="•"/>
            </a:pPr>
            <a:r>
              <a:rPr lang="en-US" sz="1800" b="0" i="0" u="none" strike="noStrike" cap="none" baseline="0">
                <a:solidFill>
                  <a:schemeClr val="dk1"/>
                </a:solidFill>
                <a:latin typeface="Arial"/>
                <a:ea typeface="Arial"/>
                <a:cs typeface="Arial"/>
                <a:sym typeface="Arial"/>
              </a:rPr>
              <a:t>Helping youth think and problem solve within a scientific framework and encouraging an excitement for science.”</a:t>
            </a:r>
          </a:p>
          <a:p>
            <a:pPr marR="0" lvl="0" algn="l" rtl="0">
              <a:spcBef>
                <a:spcPts val="360"/>
              </a:spcBef>
              <a:buNone/>
            </a:pPr>
            <a:endParaRPr sz="1800">
              <a:solidFill>
                <a:schemeClr val="dk1"/>
              </a:solidFill>
            </a:endParaRPr>
          </a:p>
          <a:p>
            <a:pPr marL="742950" marR="0" lvl="0" indent="-285750" algn="l" rtl="0">
              <a:spcBef>
                <a:spcPts val="360"/>
              </a:spcBef>
              <a:buClr>
                <a:schemeClr val="dk1"/>
              </a:buClr>
              <a:buSzPct val="100000"/>
              <a:buFont typeface="Arial"/>
              <a:buChar char="•"/>
            </a:pPr>
            <a:r>
              <a:rPr lang="en-US" sz="1800" b="0" i="0" u="none" strike="noStrike" cap="none" baseline="0">
                <a:solidFill>
                  <a:schemeClr val="dk1"/>
                </a:solidFill>
                <a:latin typeface="Arial"/>
                <a:ea typeface="Arial"/>
                <a:cs typeface="Arial"/>
                <a:sym typeface="Arial"/>
              </a:rPr>
              <a:t>Animal Science is a focus area important to 4-H. </a:t>
            </a: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457200" y="584200"/>
            <a:ext cx="8229600" cy="11430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3200" b="0" i="0" u="none" strike="noStrike" cap="none" baseline="0">
                <a:solidFill>
                  <a:schemeClr val="dk1"/>
                </a:solidFill>
                <a:latin typeface="Arial"/>
                <a:ea typeface="Arial"/>
                <a:cs typeface="Arial"/>
                <a:sym typeface="Arial"/>
              </a:rPr>
              <a:t>IMPACT – YOUTH POST EVALUATIONS</a:t>
            </a:r>
          </a:p>
        </p:txBody>
      </p:sp>
      <p:sp>
        <p:nvSpPr>
          <p:cNvPr id="157" name="Shape 157"/>
          <p:cNvSpPr txBox="1">
            <a:spLocks noGrp="1"/>
          </p:cNvSpPr>
          <p:nvPr>
            <p:ph type="body" idx="1"/>
          </p:nvPr>
        </p:nvSpPr>
        <p:spPr>
          <a:xfrm>
            <a:off x="762000" y="1498600"/>
            <a:ext cx="7543800" cy="46736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98% strongly agreed or agreed it’s important to keep good records and that good records can help keep animals healthy.</a:t>
            </a:r>
          </a:p>
          <a:p>
            <a:pPr marL="342900" marR="0" lvl="0" indent="-3429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89% can group animals into meat and dairy groups.</a:t>
            </a:r>
          </a:p>
          <a:p>
            <a:pPr marL="342900" marR="0" lvl="0" indent="-3429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75% were more interested in Animal Science after completing the program.</a:t>
            </a:r>
          </a:p>
          <a:p>
            <a:pPr marL="342900" marR="0" lvl="0" indent="-3429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75% could list 3 careers related to Animal Science.</a:t>
            </a:r>
          </a:p>
          <a:p>
            <a:pPr marL="342900" marR="0" lvl="0" indent="-3429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70% could name 2 animal by-products.</a:t>
            </a: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584200"/>
            <a:ext cx="8229600" cy="11430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3000" b="0" i="0" u="none" strike="noStrike" cap="none" baseline="0" dirty="0">
                <a:solidFill>
                  <a:schemeClr val="dk1"/>
                </a:solidFill>
                <a:latin typeface="Arial"/>
                <a:ea typeface="Arial"/>
                <a:cs typeface="Arial"/>
                <a:sym typeface="Arial"/>
              </a:rPr>
              <a:t>IMPACT – TEACHER POST EVALUATIONS</a:t>
            </a:r>
          </a:p>
        </p:txBody>
      </p:sp>
      <p:sp>
        <p:nvSpPr>
          <p:cNvPr id="163" name="Shape 163"/>
          <p:cNvSpPr txBox="1">
            <a:spLocks noGrp="1"/>
          </p:cNvSpPr>
          <p:nvPr>
            <p:ph type="body" idx="1"/>
          </p:nvPr>
        </p:nvSpPr>
        <p:spPr>
          <a:xfrm>
            <a:off x="762000" y="1219200"/>
            <a:ext cx="7543800" cy="4953000"/>
          </a:xfrm>
          <a:prstGeom prst="rect">
            <a:avLst/>
          </a:prstGeom>
          <a:noFill/>
          <a:ln>
            <a:noFill/>
          </a:ln>
        </p:spPr>
        <p:txBody>
          <a:bodyPr lIns="91425" tIns="45700" rIns="91425" bIns="45700" anchor="t" anchorCtr="0">
            <a:noAutofit/>
          </a:bodyPr>
          <a:lstStyle/>
          <a:p>
            <a:pPr marL="137160" marR="0" lvl="0" indent="-137160" algn="l" rtl="0">
              <a:spcBef>
                <a:spcPts val="0"/>
              </a:spcBef>
              <a:buClr>
                <a:schemeClr val="dk1"/>
              </a:buClr>
              <a:buSzPct val="100000"/>
              <a:buFont typeface="Arial"/>
              <a:buChar char="•"/>
            </a:pPr>
            <a:r>
              <a:rPr lang="en-US" sz="1600" b="0" i="0" u="none" strike="noStrike" cap="none" baseline="0">
                <a:solidFill>
                  <a:schemeClr val="dk1"/>
                </a:solidFill>
                <a:latin typeface="Verdana"/>
                <a:ea typeface="Verdana"/>
                <a:cs typeface="Verdana"/>
                <a:sym typeface="Verdana"/>
              </a:rPr>
              <a:t>“My students have made reference to the activities and knowledge gained many times. We have been able to expand on specific topics as we have integrated information into our existing curriculum. Topics such as the heart and how it works goes with our health unit. Animal products and byproducts also work with our health, occupations, and communities units. It was absolutely amazing to see the fetus of a pig and cow (AND get to actually touch them). We live in a rural community, yet many students don’t understand what that means. They came away from ‘</a:t>
            </a:r>
            <a:r>
              <a:rPr lang="en-US" sz="1600" b="0" i="1" u="none" strike="noStrike" cap="none" baseline="0">
                <a:solidFill>
                  <a:schemeClr val="dk1"/>
                </a:solidFill>
                <a:latin typeface="Verdana"/>
                <a:ea typeface="Verdana"/>
                <a:cs typeface="Verdana"/>
                <a:sym typeface="Verdana"/>
              </a:rPr>
              <a:t>Animals Inside &amp; Out’</a:t>
            </a:r>
            <a:r>
              <a:rPr lang="en-US" sz="1600" b="0" i="0" u="none" strike="noStrike" cap="none" baseline="0">
                <a:solidFill>
                  <a:schemeClr val="dk1"/>
                </a:solidFill>
                <a:latin typeface="Verdana"/>
                <a:ea typeface="Verdana"/>
                <a:cs typeface="Verdana"/>
                <a:sym typeface="Verdana"/>
              </a:rPr>
              <a:t> with new curiosities about science as a whole. I learned a great deal also. THANK YOU!!!”</a:t>
            </a:r>
          </a:p>
          <a:p>
            <a:pPr marL="137160" marR="0" lvl="0" indent="-35560" algn="l" rtl="0">
              <a:spcBef>
                <a:spcPts val="320"/>
              </a:spcBef>
              <a:buClr>
                <a:schemeClr val="dk1"/>
              </a:buClr>
              <a:buFont typeface="Arial"/>
              <a:buNone/>
            </a:pPr>
            <a:endParaRPr sz="1600" b="0" i="0" u="none" strike="noStrike" cap="none" baseline="0">
              <a:solidFill>
                <a:schemeClr val="dk1"/>
              </a:solidFill>
              <a:latin typeface="Verdana"/>
              <a:ea typeface="Verdana"/>
              <a:cs typeface="Verdana"/>
              <a:sym typeface="Verdana"/>
            </a:endParaRPr>
          </a:p>
          <a:p>
            <a:pPr marL="137160" marR="0" lvl="0" indent="-137160" algn="l" rtl="0">
              <a:spcBef>
                <a:spcPts val="320"/>
              </a:spcBef>
              <a:buClr>
                <a:schemeClr val="dk1"/>
              </a:buClr>
              <a:buSzPct val="100000"/>
              <a:buFont typeface="Arial"/>
              <a:buChar char="•"/>
            </a:pPr>
            <a:r>
              <a:rPr lang="en-US" sz="1600" b="0" i="0" u="none" strike="noStrike" cap="none" baseline="0">
                <a:solidFill>
                  <a:schemeClr val="dk1"/>
                </a:solidFill>
                <a:latin typeface="Verdana"/>
                <a:ea typeface="Verdana"/>
                <a:cs typeface="Verdana"/>
                <a:sym typeface="Verdana"/>
              </a:rPr>
              <a:t>“Lots of great learning opportunities we wouldn’t have in the classroom!”</a:t>
            </a:r>
          </a:p>
          <a:p>
            <a:pPr marL="137160" marR="0" lvl="0" indent="-35560" algn="l" rtl="0">
              <a:spcBef>
                <a:spcPts val="320"/>
              </a:spcBef>
              <a:buClr>
                <a:schemeClr val="dk1"/>
              </a:buClr>
              <a:buFont typeface="Arial"/>
              <a:buNone/>
            </a:pPr>
            <a:endParaRPr sz="1600" b="0" i="0" u="none" strike="noStrike" cap="none" baseline="0">
              <a:solidFill>
                <a:schemeClr val="dk1"/>
              </a:solidFill>
              <a:latin typeface="Verdana"/>
              <a:ea typeface="Verdana"/>
              <a:cs typeface="Verdana"/>
              <a:sym typeface="Verdana"/>
            </a:endParaRPr>
          </a:p>
          <a:p>
            <a:pPr marL="137160" marR="0" lvl="0" indent="-137160" algn="l" rtl="0">
              <a:spcBef>
                <a:spcPts val="320"/>
              </a:spcBef>
              <a:buClr>
                <a:schemeClr val="dk1"/>
              </a:buClr>
              <a:buSzPct val="100000"/>
              <a:buFont typeface="Arial"/>
              <a:buChar char="•"/>
            </a:pPr>
            <a:r>
              <a:rPr lang="en-US" sz="1600" b="0" i="0" u="none" strike="noStrike" cap="none" baseline="0">
                <a:solidFill>
                  <a:schemeClr val="dk1"/>
                </a:solidFill>
                <a:latin typeface="Verdana"/>
                <a:ea typeface="Verdana"/>
                <a:cs typeface="Verdana"/>
                <a:sym typeface="Verdana"/>
              </a:rPr>
              <a:t>“It hit home about how animals produce the products we have.” </a:t>
            </a:r>
          </a:p>
          <a:p>
            <a:pPr marL="137160" marR="0" lvl="0" indent="-35560" algn="l" rtl="0">
              <a:spcBef>
                <a:spcPts val="320"/>
              </a:spcBef>
              <a:buClr>
                <a:schemeClr val="dk1"/>
              </a:buClr>
              <a:buFont typeface="Arial"/>
              <a:buNone/>
            </a:pPr>
            <a:endParaRPr sz="1600" b="0" i="0" u="none" strike="noStrike" cap="none" baseline="0">
              <a:solidFill>
                <a:schemeClr val="dk1"/>
              </a:solidFill>
              <a:latin typeface="Verdana"/>
              <a:ea typeface="Verdana"/>
              <a:cs typeface="Verdana"/>
              <a:sym typeface="Verdana"/>
            </a:endParaRPr>
          </a:p>
          <a:p>
            <a:pPr marL="137160" marR="0" lvl="0" indent="-137160" algn="l" rtl="0">
              <a:spcBef>
                <a:spcPts val="320"/>
              </a:spcBef>
              <a:buClr>
                <a:schemeClr val="dk1"/>
              </a:buClr>
              <a:buSzPct val="100000"/>
              <a:buFont typeface="Arial"/>
              <a:buChar char="•"/>
            </a:pPr>
            <a:r>
              <a:rPr lang="en-US" sz="1600" b="0" i="0" u="none" strike="noStrike" cap="none" baseline="0">
                <a:solidFill>
                  <a:schemeClr val="dk1"/>
                </a:solidFill>
                <a:latin typeface="Verdana"/>
                <a:ea typeface="Verdana"/>
                <a:cs typeface="Verdana"/>
                <a:sym typeface="Verdana"/>
              </a:rPr>
              <a:t>“Great opportunity to get students hands-on experiences with the science of animals.”</a:t>
            </a:r>
          </a:p>
          <a:p>
            <a:pPr marL="0" marR="0" lvl="0" indent="0" algn="l" rtl="0">
              <a:spcBef>
                <a:spcPts val="320"/>
              </a:spcBef>
              <a:buClr>
                <a:schemeClr val="dk1"/>
              </a:buClr>
              <a:buFont typeface="Arial"/>
              <a:buNone/>
            </a:pPr>
            <a:endParaRPr sz="1600" b="0" i="0" u="none" strike="noStrike" cap="none" baseline="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idx="1"/>
          </p:nvPr>
        </p:nvSpPr>
        <p:spPr>
          <a:xfrm>
            <a:off x="800100" y="2262080"/>
            <a:ext cx="7543800" cy="3171054"/>
          </a:xfrm>
        </p:spPr>
        <p:txBody>
          <a:bodyPr/>
          <a:lstStyle/>
          <a:p>
            <a:pPr lvl="0">
              <a:buSzPct val="25000"/>
            </a:pPr>
            <a:r>
              <a:rPr lang="en-US" b="1" dirty="0">
                <a:solidFill>
                  <a:schemeClr val="tx1"/>
                </a:solidFill>
                <a:latin typeface="Calibri"/>
                <a:ea typeface="Calibri"/>
                <a:cs typeface="Calibri"/>
                <a:sym typeface="Calibri"/>
              </a:rPr>
              <a:t>PRESENTERS:</a:t>
            </a:r>
          </a:p>
          <a:p>
            <a:pPr marL="285750" lvl="0" indent="-285750">
              <a:buClr>
                <a:schemeClr val="lt1"/>
              </a:buClr>
              <a:buSzPct val="100000"/>
              <a:buFont typeface="Arial"/>
              <a:buChar char="•"/>
            </a:pPr>
            <a:r>
              <a:rPr lang="en-US" dirty="0">
                <a:solidFill>
                  <a:schemeClr val="tx1"/>
                </a:solidFill>
                <a:latin typeface="Calibri"/>
                <a:ea typeface="Calibri"/>
                <a:cs typeface="Calibri"/>
                <a:sym typeface="Calibri"/>
              </a:rPr>
              <a:t>Rhonda Herrick		rhonda.herrick@unl.edu</a:t>
            </a:r>
          </a:p>
          <a:p>
            <a:pPr marL="285750" lvl="0" indent="-285750">
              <a:buClr>
                <a:schemeClr val="lt1"/>
              </a:buClr>
              <a:buSzPct val="100000"/>
              <a:buFont typeface="Arial"/>
              <a:buChar char="•"/>
            </a:pPr>
            <a:r>
              <a:rPr lang="en-US" dirty="0">
                <a:solidFill>
                  <a:schemeClr val="tx1"/>
                </a:solidFill>
                <a:latin typeface="Calibri"/>
                <a:ea typeface="Calibri"/>
                <a:cs typeface="Calibri"/>
                <a:sym typeface="Calibri"/>
              </a:rPr>
              <a:t>Kathy Potthoff		kathy.potthoff@unl.edu</a:t>
            </a:r>
          </a:p>
          <a:p>
            <a:pPr marL="285750" lvl="0" indent="-285750">
              <a:buClr>
                <a:schemeClr val="lt1"/>
              </a:buClr>
              <a:buSzPct val="100000"/>
              <a:buFont typeface="Arial"/>
              <a:buChar char="•"/>
            </a:pPr>
            <a:r>
              <a:rPr lang="en-US" dirty="0">
                <a:solidFill>
                  <a:schemeClr val="tx1"/>
                </a:solidFill>
                <a:latin typeface="Calibri"/>
                <a:ea typeface="Calibri"/>
                <a:cs typeface="Calibri"/>
                <a:sym typeface="Calibri"/>
              </a:rPr>
              <a:t>Ashley Benes		ashley.benes@unl.edu</a:t>
            </a:r>
          </a:p>
          <a:p>
            <a:pPr marL="285750" lvl="0" indent="-285750">
              <a:buClr>
                <a:schemeClr val="lt1"/>
              </a:buClr>
              <a:buSzPct val="100000"/>
              <a:buFont typeface="Arial"/>
              <a:buChar char="•"/>
            </a:pPr>
            <a:r>
              <a:rPr lang="en-US" dirty="0">
                <a:solidFill>
                  <a:schemeClr val="tx1"/>
                </a:solidFill>
                <a:latin typeface="Calibri"/>
                <a:ea typeface="Calibri"/>
                <a:cs typeface="Calibri"/>
                <a:sym typeface="Calibri"/>
              </a:rPr>
              <a:t>Darci Pesek			darci.pesek@unl.edu</a:t>
            </a:r>
          </a:p>
          <a:p>
            <a:pPr marL="285750" lvl="0" indent="-285750">
              <a:buClr>
                <a:schemeClr val="lt1"/>
              </a:buClr>
              <a:buSzPct val="100000"/>
              <a:buFont typeface="Arial"/>
              <a:buChar char="•"/>
            </a:pPr>
            <a:r>
              <a:rPr lang="en-US" dirty="0">
                <a:solidFill>
                  <a:schemeClr val="tx1"/>
                </a:solidFill>
                <a:latin typeface="Calibri"/>
                <a:ea typeface="Calibri"/>
                <a:cs typeface="Calibri"/>
                <a:sym typeface="Calibri"/>
              </a:rPr>
              <a:t>Eric Stehlik			eric.stehlik@unl.edu</a:t>
            </a:r>
          </a:p>
          <a:p>
            <a:pPr marL="285750" lvl="0" indent="-285750">
              <a:buClr>
                <a:schemeClr val="lt1"/>
              </a:buClr>
              <a:buSzPct val="100000"/>
              <a:buFont typeface="Arial"/>
              <a:buChar char="•"/>
            </a:pPr>
            <a:r>
              <a:rPr lang="en-US" dirty="0">
                <a:solidFill>
                  <a:schemeClr val="tx1"/>
                </a:solidFill>
                <a:latin typeface="Calibri"/>
                <a:ea typeface="Calibri"/>
                <a:cs typeface="Calibri"/>
                <a:sym typeface="Calibri"/>
              </a:rPr>
              <a:t>Crystal Fangmeier	</a:t>
            </a:r>
            <a:r>
              <a:rPr lang="en-US" dirty="0" smtClean="0">
                <a:solidFill>
                  <a:schemeClr val="tx1"/>
                </a:solidFill>
                <a:latin typeface="Calibri"/>
                <a:ea typeface="Calibri"/>
                <a:cs typeface="Calibri"/>
                <a:sym typeface="Calibri"/>
              </a:rPr>
              <a:t>	crystal.fangmeier@unl.edu</a:t>
            </a:r>
            <a:endParaRPr lang="en-US" dirty="0">
              <a:solidFill>
                <a:schemeClr val="tx1"/>
              </a:solidFill>
              <a:latin typeface="Calibri"/>
              <a:ea typeface="Calibri"/>
              <a:cs typeface="Calibri"/>
              <a:sym typeface="Calibri"/>
            </a:endParaRPr>
          </a:p>
          <a:p>
            <a:endParaRPr lang="en-US" dirty="0"/>
          </a:p>
        </p:txBody>
      </p:sp>
    </p:spTree>
    <p:extLst>
      <p:ext uri="{BB962C8B-B14F-4D97-AF65-F5344CB8AC3E}">
        <p14:creationId xmlns:p14="http://schemas.microsoft.com/office/powerpoint/2010/main" val="36876271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584200"/>
            <a:ext cx="8229600" cy="11430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3200" b="0" i="0" u="none" strike="noStrike" cap="none" baseline="0">
                <a:solidFill>
                  <a:schemeClr val="dk1"/>
                </a:solidFill>
                <a:latin typeface="Arial"/>
                <a:ea typeface="Arial"/>
                <a:cs typeface="Arial"/>
                <a:sym typeface="Arial"/>
              </a:rPr>
              <a:t>RESEARCH BASE</a:t>
            </a:r>
          </a:p>
        </p:txBody>
      </p:sp>
      <p:sp>
        <p:nvSpPr>
          <p:cNvPr id="46" name="Shape 46"/>
          <p:cNvSpPr txBox="1">
            <a:spLocks noGrp="1"/>
          </p:cNvSpPr>
          <p:nvPr>
            <p:ph type="body" idx="1"/>
          </p:nvPr>
        </p:nvSpPr>
        <p:spPr>
          <a:xfrm>
            <a:off x="762000" y="1194775"/>
            <a:ext cx="7543800" cy="49773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800" b="0" i="0" u="none" strike="noStrike" cap="none" baseline="0" dirty="0">
                <a:solidFill>
                  <a:schemeClr val="dk1"/>
                </a:solidFill>
                <a:latin typeface="Arial"/>
                <a:ea typeface="Arial"/>
                <a:cs typeface="Arial"/>
                <a:sym typeface="Arial"/>
              </a:rPr>
              <a:t>The “Animals Inside &amp; Out program, which is a 10 Hour Signature Program, was designed so each activity includes hands on/active learning of participants based on research material from the following:</a:t>
            </a:r>
          </a:p>
          <a:p>
            <a:pPr marL="0" marR="0" lvl="0" indent="0" algn="l" rtl="0">
              <a:spcBef>
                <a:spcPts val="0"/>
              </a:spcBef>
              <a:buClr>
                <a:schemeClr val="dk1"/>
              </a:buClr>
              <a:buFont typeface="Arial"/>
              <a:buNone/>
            </a:pPr>
            <a:endParaRPr sz="1800" dirty="0">
              <a:solidFill>
                <a:schemeClr val="dk1"/>
              </a:solidFill>
            </a:endParaRPr>
          </a:p>
          <a:p>
            <a:pPr marL="628650" marR="0" lvl="1" indent="-171450" algn="l" rtl="0">
              <a:spcBef>
                <a:spcPts val="24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4-H Set Abilities – Science, Engineering, and Technology (SET), Programming in the context of 4-H Youth Development – National 4-H Council, The Ohio State University, 2007. </a:t>
            </a:r>
          </a:p>
          <a:p>
            <a:pPr marL="628650" marR="0" lvl="1" indent="-171450" algn="l" rtl="0">
              <a:spcBef>
                <a:spcPts val="24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Animal Project Content Grid – House, Horton, Ohio State University Extension, 2008. </a:t>
            </a:r>
          </a:p>
          <a:p>
            <a:pPr marL="628650" marR="0" lvl="1" indent="-171450" algn="l" rtl="0">
              <a:spcBef>
                <a:spcPts val="24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Positive youth development is operationalized by the Five Cs of competence confidence, character, connection, and caring, leading to youth contributions, the “sixth C” of PYD. (Bowers et al., 2010; </a:t>
            </a:r>
            <a:r>
              <a:rPr lang="en-US" sz="1200" b="0" i="0" u="none" strike="noStrike" cap="none" baseline="0" dirty="0" err="1">
                <a:solidFill>
                  <a:schemeClr val="dk1"/>
                </a:solidFill>
                <a:latin typeface="Arial"/>
                <a:ea typeface="Arial"/>
                <a:cs typeface="Arial"/>
                <a:sym typeface="Arial"/>
              </a:rPr>
              <a:t>Jelicic</a:t>
            </a:r>
            <a:r>
              <a:rPr lang="en-US" sz="1200" b="0" i="0" u="none" strike="noStrike" cap="none" baseline="0" dirty="0">
                <a:solidFill>
                  <a:schemeClr val="dk1"/>
                </a:solidFill>
                <a:latin typeface="Arial"/>
                <a:ea typeface="Arial"/>
                <a:cs typeface="Arial"/>
                <a:sym typeface="Arial"/>
              </a:rPr>
              <a:t> et al., 2007; Lerner et al., 2005; Phelps et al., 2009).</a:t>
            </a:r>
          </a:p>
          <a:p>
            <a:pPr marL="628650" marR="0" lvl="1" indent="-171450" algn="l" rtl="0">
              <a:spcBef>
                <a:spcPts val="24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Central and Western Region Committees for Agricultural Literacy July 1999 Summaries of Research and Development in Agricultural Literacy Page 34 Frick, M. J., </a:t>
            </a:r>
            <a:r>
              <a:rPr lang="en-US" sz="1200" b="0" i="0" u="none" strike="noStrike" cap="none" baseline="0" dirty="0" err="1">
                <a:solidFill>
                  <a:schemeClr val="dk1"/>
                </a:solidFill>
                <a:latin typeface="Arial"/>
                <a:ea typeface="Arial"/>
                <a:cs typeface="Arial"/>
                <a:sym typeface="Arial"/>
              </a:rPr>
              <a:t>Birkenholz</a:t>
            </a:r>
            <a:r>
              <a:rPr lang="en-US" sz="1200" b="0" i="0" u="none" strike="noStrike" cap="none" baseline="0" dirty="0">
                <a:solidFill>
                  <a:schemeClr val="dk1"/>
                </a:solidFill>
                <a:latin typeface="Arial"/>
                <a:ea typeface="Arial"/>
                <a:cs typeface="Arial"/>
                <a:sym typeface="Arial"/>
              </a:rPr>
              <a:t>, R. J., &amp; </a:t>
            </a:r>
            <a:r>
              <a:rPr lang="en-US" sz="1200" b="0" i="0" u="none" strike="noStrike" cap="none" baseline="0" dirty="0" err="1">
                <a:solidFill>
                  <a:schemeClr val="dk1"/>
                </a:solidFill>
                <a:latin typeface="Arial"/>
                <a:ea typeface="Arial"/>
                <a:cs typeface="Arial"/>
                <a:sym typeface="Arial"/>
              </a:rPr>
              <a:t>Machtmes</a:t>
            </a:r>
            <a:r>
              <a:rPr lang="en-US" sz="1200" b="0" i="0" u="none" strike="noStrike" cap="none" baseline="0" dirty="0">
                <a:solidFill>
                  <a:schemeClr val="dk1"/>
                </a:solidFill>
                <a:latin typeface="Arial"/>
                <a:ea typeface="Arial"/>
                <a:cs typeface="Arial"/>
                <a:sym typeface="Arial"/>
              </a:rPr>
              <a:t>, K. (1995). </a:t>
            </a:r>
          </a:p>
          <a:p>
            <a:pPr marL="628650" marR="0" lvl="1" indent="-171450" algn="l" rtl="0">
              <a:spcBef>
                <a:spcPts val="24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From the 8 Essential Elements Research Base - The program incorporates the following “Best Practices” </a:t>
            </a:r>
          </a:p>
          <a:p>
            <a:pPr marL="1085850" marR="0" lvl="2" indent="-171450" algn="l" rtl="0">
              <a:spcBef>
                <a:spcPts val="24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Provide a Safe Emotional &amp; Physical Environment</a:t>
            </a:r>
          </a:p>
          <a:p>
            <a:pPr marL="1085850" marR="0" lvl="2" indent="-171450" algn="l" rtl="0">
              <a:spcBef>
                <a:spcPts val="24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Engagement in Learning</a:t>
            </a:r>
          </a:p>
          <a:p>
            <a:pPr marL="1085850" marR="0" lvl="2" indent="-171450" algn="l" rtl="0">
              <a:spcBef>
                <a:spcPts val="24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Opportunity for Mastery</a:t>
            </a:r>
          </a:p>
          <a:p>
            <a:pPr marL="1085850" marR="0" lvl="2" indent="-171450" algn="l" rtl="0">
              <a:spcBef>
                <a:spcPts val="24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Opportunity to See Oneself as an Active Participant in the Future</a:t>
            </a:r>
          </a:p>
          <a:p>
            <a:pPr marL="628650" marR="0" lvl="1" indent="-171450" algn="l" rtl="0">
              <a:spcBef>
                <a:spcPts val="240"/>
              </a:spcBef>
              <a:buClr>
                <a:schemeClr val="dk1"/>
              </a:buClr>
              <a:buSzPct val="100000"/>
              <a:buFont typeface="Arial"/>
              <a:buChar char="•"/>
            </a:pPr>
            <a:r>
              <a:rPr lang="en-US" sz="1200" b="0" i="0" u="none" strike="noStrike" cap="none" baseline="0" dirty="0" err="1">
                <a:solidFill>
                  <a:schemeClr val="dk1"/>
                </a:solidFill>
                <a:latin typeface="Arial"/>
                <a:ea typeface="Arial"/>
                <a:cs typeface="Arial"/>
                <a:sym typeface="Arial"/>
              </a:rPr>
              <a:t>Kolbs</a:t>
            </a:r>
            <a:r>
              <a:rPr lang="en-US" sz="1200" b="0" i="0" u="none" strike="noStrike" cap="none" baseline="0" dirty="0">
                <a:solidFill>
                  <a:schemeClr val="dk1"/>
                </a:solidFill>
                <a:latin typeface="Arial"/>
                <a:ea typeface="Arial"/>
                <a:cs typeface="Arial"/>
                <a:sym typeface="Arial"/>
              </a:rPr>
              <a:t> Learning Model (1984) - 5 steps of the Experiential Learning Model of Experience, </a:t>
            </a:r>
          </a:p>
          <a:p>
            <a:pPr marL="457200" marR="0" lvl="1" indent="0" algn="l" rtl="0">
              <a:spcBef>
                <a:spcPts val="24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    Share, Process, Generalize and Apply.</a:t>
            </a:r>
          </a:p>
          <a:p>
            <a:pPr marL="171450" marR="0" lvl="0" indent="-95250" algn="l" rtl="0">
              <a:spcBef>
                <a:spcPts val="240"/>
              </a:spcBef>
              <a:buClr>
                <a:schemeClr val="dk1"/>
              </a:buClr>
              <a:buFont typeface="Arial"/>
              <a:buNone/>
            </a:pPr>
            <a:endParaRPr sz="1200" b="0" i="0" u="none" strike="noStrike" cap="none" baseline="0" dirty="0">
              <a:solidFill>
                <a:schemeClr val="dk1"/>
              </a:solidFill>
              <a:latin typeface="Arial"/>
              <a:ea typeface="Arial"/>
              <a:cs typeface="Arial"/>
              <a:sym typeface="Arial"/>
            </a:endParaRPr>
          </a:p>
          <a:p>
            <a:pPr marL="0" marR="0" lvl="0" indent="0" algn="l" rtl="0">
              <a:spcBef>
                <a:spcPts val="240"/>
              </a:spcBef>
              <a:buClr>
                <a:schemeClr val="dk1"/>
              </a:buClr>
              <a:buFont typeface="Arial"/>
              <a:buNone/>
            </a:pPr>
            <a:endParaRPr sz="1200" b="0" i="0" u="none" strike="noStrike" cap="none" baseline="0" dirty="0">
              <a:solidFill>
                <a:schemeClr val="dk1"/>
              </a:solidFill>
              <a:latin typeface="Arial"/>
              <a:ea typeface="Arial"/>
              <a:cs typeface="Arial"/>
              <a:sym typeface="Arial"/>
            </a:endParaRPr>
          </a:p>
          <a:p>
            <a:pPr marL="0" marR="0" lvl="0" indent="0" algn="l" rtl="0">
              <a:spcBef>
                <a:spcPts val="24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Shape 174"/>
          <p:cNvPicPr preferRelativeResize="0"/>
          <p:nvPr/>
        </p:nvPicPr>
        <p:blipFill rotWithShape="1">
          <a:blip r:embed="rId3">
            <a:alphaModFix/>
          </a:blip>
          <a:srcRect/>
          <a:stretch/>
        </p:blipFill>
        <p:spPr>
          <a:xfrm>
            <a:off x="3429000" y="2438400"/>
            <a:ext cx="2286000" cy="1618734"/>
          </a:xfrm>
          <a:prstGeom prst="rect">
            <a:avLst/>
          </a:prstGeom>
          <a:noFill/>
          <a:ln>
            <a:noFill/>
          </a:ln>
        </p:spPr>
      </p:pic>
      <p:sp>
        <p:nvSpPr>
          <p:cNvPr id="175" name="Shape 175"/>
          <p:cNvSpPr txBox="1"/>
          <p:nvPr/>
        </p:nvSpPr>
        <p:spPr>
          <a:xfrm>
            <a:off x="381000" y="5943600"/>
            <a:ext cx="8381999" cy="110799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100" b="0" i="0" u="none" strike="noStrike" cap="none" baseline="0">
                <a:solidFill>
                  <a:schemeClr val="lt1"/>
                </a:solidFill>
                <a:latin typeface="Calibri"/>
                <a:ea typeface="Calibri"/>
                <a:cs typeface="Calibri"/>
                <a:sym typeface="Calibri"/>
              </a:rPr>
              <a:t>Extension is a Division of the Institute of Agriculture and Natural Resources at the University of Nebraska–Lincoln cooperating with the Counties and the United States Department of Agriculture.</a:t>
            </a:r>
          </a:p>
          <a:p>
            <a:pPr marL="0" marR="0" lvl="0" indent="0" algn="ctr" rtl="0">
              <a:spcBef>
                <a:spcPts val="0"/>
              </a:spcBef>
              <a:buNone/>
            </a:pPr>
            <a:endParaRPr sz="1100" b="0" i="0" u="none" strike="noStrike" cap="none" baseline="0">
              <a:solidFill>
                <a:schemeClr val="lt1"/>
              </a:solidFill>
              <a:latin typeface="Calibri"/>
              <a:ea typeface="Calibri"/>
              <a:cs typeface="Calibri"/>
              <a:sym typeface="Calibri"/>
            </a:endParaRPr>
          </a:p>
          <a:p>
            <a:pPr marL="0" marR="0" lvl="0" indent="0" algn="ctr" rtl="0">
              <a:spcBef>
                <a:spcPts val="0"/>
              </a:spcBef>
              <a:buNone/>
            </a:pPr>
            <a:endParaRPr sz="1100" b="0" i="0" u="none" strike="noStrike" cap="none" baseline="0">
              <a:solidFill>
                <a:schemeClr val="lt1"/>
              </a:solidFill>
              <a:latin typeface="Calibri"/>
              <a:ea typeface="Calibri"/>
              <a:cs typeface="Calibri"/>
              <a:sym typeface="Calibri"/>
            </a:endParaRPr>
          </a:p>
          <a:p>
            <a:pPr marL="0" marR="0" lvl="0" indent="0" algn="ctr" rtl="0">
              <a:spcBef>
                <a:spcPts val="0"/>
              </a:spcBef>
              <a:buNone/>
            </a:pPr>
            <a:endParaRPr sz="1100" b="0" i="0" u="none" strike="noStrike" cap="none" baseline="0">
              <a:solidFill>
                <a:schemeClr val="lt1"/>
              </a:solidFill>
              <a:latin typeface="Calibri"/>
              <a:ea typeface="Calibri"/>
              <a:cs typeface="Calibri"/>
              <a:sym typeface="Calibri"/>
            </a:endParaRPr>
          </a:p>
          <a:p>
            <a:pPr marL="0" marR="0" lvl="0" indent="0" algn="ctr" rtl="0">
              <a:spcBef>
                <a:spcPts val="0"/>
              </a:spcBef>
              <a:buSzPct val="25000"/>
              <a:buNone/>
            </a:pPr>
            <a:r>
              <a:rPr lang="en-US" sz="1100" b="0" i="0" u="none" strike="noStrike" cap="none" baseline="0">
                <a:solidFill>
                  <a:schemeClr val="lt1"/>
                </a:solidFill>
                <a:latin typeface="Calibri"/>
                <a:ea typeface="Calibri"/>
                <a:cs typeface="Calibri"/>
                <a:sym typeface="Calibri"/>
              </a:rPr>
              <a:t>University of Nebraska–Lincoln Extension educational programs abide with the nondiscrimination policies of the University of Nebraska–Lincoln and the United States Department of Agriculture.</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19100" y="2179647"/>
            <a:ext cx="8229600" cy="534386"/>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OBJECTIVES</a:t>
            </a:r>
          </a:p>
        </p:txBody>
      </p:sp>
      <p:sp>
        <p:nvSpPr>
          <p:cNvPr id="52" name="Shape 52"/>
          <p:cNvSpPr txBox="1">
            <a:spLocks noGrp="1"/>
          </p:cNvSpPr>
          <p:nvPr>
            <p:ph type="body" idx="1"/>
          </p:nvPr>
        </p:nvSpPr>
        <p:spPr>
          <a:xfrm>
            <a:off x="762000" y="2759714"/>
            <a:ext cx="8222203" cy="1452577"/>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b="0" i="0" u="none" strike="noStrike" cap="none" baseline="0" dirty="0">
                <a:solidFill>
                  <a:schemeClr val="dk1"/>
                </a:solidFill>
                <a:latin typeface="Arial"/>
                <a:ea typeface="Arial"/>
                <a:cs typeface="Arial"/>
                <a:sym typeface="Arial"/>
              </a:rPr>
              <a:t>Youth will gain knowledge and understanding of the livestock industry. </a:t>
            </a:r>
          </a:p>
          <a:p>
            <a:pPr marL="285750" marR="0" lvl="0" indent="-285750" algn="l" rtl="0">
              <a:spcBef>
                <a:spcPts val="360"/>
              </a:spcBef>
              <a:buClr>
                <a:schemeClr val="dk1"/>
              </a:buClr>
              <a:buSzPct val="100000"/>
              <a:buFont typeface="Arial"/>
              <a:buChar char="•"/>
            </a:pPr>
            <a:r>
              <a:rPr lang="en-US" sz="1800" b="0" i="0" u="none" strike="noStrike" cap="none" baseline="0" dirty="0">
                <a:solidFill>
                  <a:schemeClr val="dk1"/>
                </a:solidFill>
                <a:latin typeface="Arial"/>
                <a:ea typeface="Arial"/>
                <a:cs typeface="Arial"/>
                <a:sym typeface="Arial"/>
              </a:rPr>
              <a:t>Youth will develop science skills and abilities to help solve everyday situations. </a:t>
            </a:r>
          </a:p>
          <a:p>
            <a:pPr marL="285750" marR="0" lvl="0" indent="-285750" algn="l" rtl="0">
              <a:spcBef>
                <a:spcPts val="360"/>
              </a:spcBef>
              <a:buClr>
                <a:schemeClr val="dk1"/>
              </a:buClr>
              <a:buSzPct val="100000"/>
              <a:buFont typeface="Arial"/>
              <a:buChar char="•"/>
            </a:pPr>
            <a:r>
              <a:rPr lang="en-US" sz="1800" b="0" i="0" u="none" strike="noStrike" cap="none" baseline="0" dirty="0">
                <a:solidFill>
                  <a:schemeClr val="dk1"/>
                </a:solidFill>
                <a:latin typeface="Arial"/>
                <a:ea typeface="Arial"/>
                <a:cs typeface="Arial"/>
                <a:sym typeface="Arial"/>
              </a:rPr>
              <a:t>Youth will become aware of careers related to animal science</a:t>
            </a:r>
            <a:r>
              <a:rPr lang="en-US" sz="1800" b="0" i="0" u="none" strike="noStrike" cap="none" baseline="0" dirty="0" smtClean="0">
                <a:solidFill>
                  <a:schemeClr val="dk1"/>
                </a:solidFill>
                <a:latin typeface="Arial"/>
                <a:ea typeface="Arial"/>
                <a:cs typeface="Arial"/>
                <a:sym typeface="Arial"/>
              </a:rPr>
              <a:t>.</a:t>
            </a:r>
            <a:endParaRPr sz="1800" b="0" i="0" u="none" strike="noStrike" cap="none" baseline="0" dirty="0">
              <a:solidFill>
                <a:schemeClr val="dk1"/>
              </a:solidFill>
              <a:latin typeface="Arial"/>
              <a:ea typeface="Arial"/>
              <a:cs typeface="Arial"/>
              <a:sym typeface="Arial"/>
            </a:endParaRPr>
          </a:p>
          <a:p>
            <a:pPr marL="0" marR="0" lvl="0" indent="0" algn="l" rtl="0">
              <a:spcBef>
                <a:spcPts val="480"/>
              </a:spcBef>
              <a:buClr>
                <a:schemeClr val="dk1"/>
              </a:buClr>
              <a:buFont typeface="Arial"/>
              <a:buNone/>
            </a:pPr>
            <a:endParaRPr sz="2400" b="0" i="0" u="none" strike="noStrike" cap="none" baseline="0" dirty="0">
              <a:solidFill>
                <a:schemeClr val="dk1"/>
              </a:solidFill>
              <a:latin typeface="Arial"/>
              <a:ea typeface="Arial"/>
              <a:cs typeface="Arial"/>
              <a:sym typeface="Arial"/>
            </a:endParaRPr>
          </a:p>
        </p:txBody>
      </p:sp>
      <p:sp>
        <p:nvSpPr>
          <p:cNvPr id="53" name="Shape 53"/>
          <p:cNvSpPr/>
          <p:nvPr/>
        </p:nvSpPr>
        <p:spPr>
          <a:xfrm>
            <a:off x="723900" y="4898090"/>
            <a:ext cx="7619999" cy="923329"/>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b="0" i="0" u="none" strike="noStrike" cap="none" baseline="0" dirty="0">
                <a:solidFill>
                  <a:schemeClr val="dk1"/>
                </a:solidFill>
                <a:latin typeface="Arial"/>
                <a:ea typeface="Arial"/>
                <a:cs typeface="Arial"/>
                <a:sym typeface="Arial"/>
              </a:rPr>
              <a:t>3 – 5</a:t>
            </a:r>
            <a:r>
              <a:rPr lang="en-US" sz="1800" b="0" i="0" u="none" strike="noStrike" cap="none" baseline="30000" dirty="0">
                <a:solidFill>
                  <a:schemeClr val="dk1"/>
                </a:solidFill>
                <a:latin typeface="Arial"/>
                <a:ea typeface="Arial"/>
                <a:cs typeface="Arial"/>
                <a:sym typeface="Arial"/>
              </a:rPr>
              <a:t>th</a:t>
            </a:r>
            <a:r>
              <a:rPr lang="en-US" sz="1800" b="0" i="0" u="none" strike="noStrike" cap="none" baseline="0" dirty="0">
                <a:solidFill>
                  <a:schemeClr val="dk1"/>
                </a:solidFill>
                <a:latin typeface="Arial"/>
                <a:ea typeface="Arial"/>
                <a:cs typeface="Arial"/>
                <a:sym typeface="Arial"/>
              </a:rPr>
              <a:t> Grades </a:t>
            </a:r>
          </a:p>
          <a:p>
            <a:pPr marL="285750" marR="0" lvl="0" indent="-285750" algn="l" rtl="0">
              <a:spcBef>
                <a:spcPts val="0"/>
              </a:spcBef>
              <a:buClr>
                <a:schemeClr val="dk1"/>
              </a:buClr>
              <a:buSzPct val="100000"/>
              <a:buFont typeface="Arial"/>
              <a:buChar char="•"/>
            </a:pPr>
            <a:r>
              <a:rPr lang="en-US" sz="1800" b="0" i="0" u="none" strike="noStrike" cap="none" baseline="0" dirty="0">
                <a:solidFill>
                  <a:schemeClr val="dk1"/>
                </a:solidFill>
                <a:latin typeface="Arial"/>
                <a:ea typeface="Arial"/>
                <a:cs typeface="Arial"/>
                <a:sym typeface="Arial"/>
              </a:rPr>
              <a:t>Presented to youth with animal projects as well as youth with no animal experience in a wide variety of delivery modes </a:t>
            </a:r>
          </a:p>
        </p:txBody>
      </p:sp>
      <p:sp>
        <p:nvSpPr>
          <p:cNvPr id="54" name="Shape 54"/>
          <p:cNvSpPr txBox="1"/>
          <p:nvPr/>
        </p:nvSpPr>
        <p:spPr>
          <a:xfrm>
            <a:off x="419100" y="4212291"/>
            <a:ext cx="8229600" cy="6857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PRIMARY AUDIENCE</a:t>
            </a:r>
          </a:p>
        </p:txBody>
      </p:sp>
      <p:sp>
        <p:nvSpPr>
          <p:cNvPr id="6" name="Shape 51"/>
          <p:cNvSpPr txBox="1">
            <a:spLocks/>
          </p:cNvSpPr>
          <p:nvPr/>
        </p:nvSpPr>
        <p:spPr>
          <a:xfrm>
            <a:off x="419100" y="505108"/>
            <a:ext cx="8229600" cy="534386"/>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3200" b="0" i="0" u="none" strike="noStrike" cap="none" baseline="0">
                <a:solidFill>
                  <a:schemeClr val="dk1"/>
                </a:solidFill>
                <a:latin typeface="Arial"/>
                <a:ea typeface="Arial"/>
                <a:cs typeface="Arial"/>
                <a:sym typeface="Arial"/>
                <a:rtl val="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a:buClr>
                <a:schemeClr val="dk1"/>
              </a:buClr>
              <a:buSzPct val="25000"/>
              <a:buFont typeface="Arial"/>
              <a:buNone/>
            </a:pPr>
            <a:r>
              <a:rPr lang="en-US" dirty="0" smtClean="0"/>
              <a:t>RESEARCH</a:t>
            </a:r>
            <a:endParaRPr lang="en-US" dirty="0"/>
          </a:p>
        </p:txBody>
      </p:sp>
      <p:sp>
        <p:nvSpPr>
          <p:cNvPr id="2" name="Rectangle 1"/>
          <p:cNvSpPr/>
          <p:nvPr/>
        </p:nvSpPr>
        <p:spPr>
          <a:xfrm>
            <a:off x="762000" y="1097721"/>
            <a:ext cx="7886700" cy="1015663"/>
          </a:xfrm>
          <a:prstGeom prst="rect">
            <a:avLst/>
          </a:prstGeom>
        </p:spPr>
        <p:txBody>
          <a:bodyPr wrap="square">
            <a:spAutoFit/>
          </a:bodyPr>
          <a:lstStyle/>
          <a:p>
            <a:r>
              <a:rPr lang="en-US" sz="2000" dirty="0">
                <a:solidFill>
                  <a:schemeClr val="dk1"/>
                </a:solidFill>
              </a:rPr>
              <a:t>The “Animals Inside &amp; Out </a:t>
            </a:r>
            <a:r>
              <a:rPr lang="en-US" sz="2000" dirty="0" smtClean="0">
                <a:solidFill>
                  <a:schemeClr val="dk1"/>
                </a:solidFill>
              </a:rPr>
              <a:t>program is </a:t>
            </a:r>
            <a:r>
              <a:rPr lang="en-US" sz="2000" dirty="0">
                <a:solidFill>
                  <a:schemeClr val="dk1"/>
                </a:solidFill>
              </a:rPr>
              <a:t>a 10 Hour Signature </a:t>
            </a:r>
            <a:r>
              <a:rPr lang="en-US" sz="2000" dirty="0" smtClean="0">
                <a:solidFill>
                  <a:schemeClr val="dk1"/>
                </a:solidFill>
              </a:rPr>
              <a:t>Program.  It </a:t>
            </a:r>
            <a:r>
              <a:rPr lang="en-US" sz="2000" dirty="0">
                <a:solidFill>
                  <a:schemeClr val="dk1"/>
                </a:solidFill>
              </a:rPr>
              <a:t>was designed so each activity includes hands on/active learning of </a:t>
            </a:r>
            <a:r>
              <a:rPr lang="en-US" sz="2000" dirty="0" smtClean="0">
                <a:solidFill>
                  <a:schemeClr val="dk1"/>
                </a:solidFill>
              </a:rPr>
              <a:t>participants.</a:t>
            </a:r>
            <a:endParaRPr lang="en-US" sz="2000" dirty="0"/>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584200"/>
            <a:ext cx="8229600" cy="11430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3200" b="0" i="0" u="none" strike="noStrike" cap="none" baseline="0">
                <a:solidFill>
                  <a:schemeClr val="dk1"/>
                </a:solidFill>
                <a:latin typeface="Arial"/>
                <a:ea typeface="Arial"/>
                <a:cs typeface="Arial"/>
                <a:sym typeface="Arial"/>
              </a:rPr>
              <a:t>CURRICULUM TOPICS</a:t>
            </a:r>
          </a:p>
        </p:txBody>
      </p:sp>
      <p:sp>
        <p:nvSpPr>
          <p:cNvPr id="60" name="Shape 60"/>
          <p:cNvSpPr txBox="1">
            <a:spLocks noGrp="1"/>
          </p:cNvSpPr>
          <p:nvPr>
            <p:ph type="body" idx="1"/>
          </p:nvPr>
        </p:nvSpPr>
        <p:spPr>
          <a:xfrm>
            <a:off x="762000" y="1498600"/>
            <a:ext cx="7543800" cy="4673600"/>
          </a:xfrm>
          <a:prstGeom prst="rect">
            <a:avLst/>
          </a:prstGeom>
          <a:noFill/>
          <a:ln>
            <a:noFill/>
          </a:ln>
        </p:spPr>
        <p:txBody>
          <a:bodyPr lIns="91425" tIns="45700" rIns="91425" bIns="45700" anchor="t" anchorCtr="0">
            <a:noAutofit/>
          </a:bodyPr>
          <a:lstStyle/>
          <a:p>
            <a:pPr marL="800100" marR="0" lvl="0" indent="-304800" algn="l" rtl="0">
              <a:spcBef>
                <a:spcPts val="0"/>
              </a:spcBef>
              <a:buClr>
                <a:srgbClr val="000000"/>
              </a:buClr>
              <a:buSzPct val="100000"/>
              <a:buFont typeface="Arial"/>
              <a:buChar char="•"/>
            </a:pPr>
            <a:r>
              <a:rPr lang="en-US" sz="1800" b="0" i="0" u="none" strike="noStrike" cap="none" baseline="0" dirty="0">
                <a:solidFill>
                  <a:srgbClr val="000000"/>
                </a:solidFill>
                <a:latin typeface="Arial"/>
                <a:ea typeface="Arial"/>
                <a:cs typeface="Arial"/>
                <a:sym typeface="Arial"/>
              </a:rPr>
              <a:t>Animal Management</a:t>
            </a:r>
          </a:p>
          <a:p>
            <a:pPr marL="800100" marR="0" lvl="0" indent="-304800" algn="l" rtl="0">
              <a:spcBef>
                <a:spcPts val="480"/>
              </a:spcBef>
              <a:buClr>
                <a:srgbClr val="000000"/>
              </a:buClr>
              <a:buSzPct val="100000"/>
              <a:buFont typeface="Arial"/>
              <a:buChar char="•"/>
            </a:pPr>
            <a:r>
              <a:rPr lang="en-US" sz="1800" b="0" i="0" u="none" strike="noStrike" cap="none" baseline="0" dirty="0">
                <a:solidFill>
                  <a:srgbClr val="000000"/>
                </a:solidFill>
                <a:latin typeface="Arial"/>
                <a:ea typeface="Arial"/>
                <a:cs typeface="Arial"/>
                <a:sym typeface="Arial"/>
              </a:rPr>
              <a:t>By-Products</a:t>
            </a:r>
          </a:p>
          <a:p>
            <a:pPr marL="800100" marR="0" lvl="0" indent="-304800" algn="l" rtl="0">
              <a:spcBef>
                <a:spcPts val="480"/>
              </a:spcBef>
              <a:buClr>
                <a:srgbClr val="000000"/>
              </a:buClr>
              <a:buSzPct val="100000"/>
              <a:buFont typeface="Arial"/>
              <a:buChar char="•"/>
            </a:pPr>
            <a:r>
              <a:rPr lang="en-US" sz="1800" b="0" i="0" u="none" strike="noStrike" cap="none" baseline="0" dirty="0">
                <a:solidFill>
                  <a:srgbClr val="000000"/>
                </a:solidFill>
                <a:latin typeface="Arial"/>
                <a:ea typeface="Arial"/>
                <a:cs typeface="Arial"/>
                <a:sym typeface="Arial"/>
              </a:rPr>
              <a:t>Digestive System </a:t>
            </a:r>
          </a:p>
          <a:p>
            <a:pPr marL="800100" marR="0" lvl="0" indent="-304800" algn="l" rtl="0">
              <a:spcBef>
                <a:spcPts val="480"/>
              </a:spcBef>
              <a:buClr>
                <a:srgbClr val="000000"/>
              </a:buClr>
              <a:buSzPct val="100000"/>
              <a:buFont typeface="Arial"/>
              <a:buChar char="•"/>
            </a:pPr>
            <a:r>
              <a:rPr lang="en-US" sz="1800" b="0" i="0" u="none" strike="noStrike" cap="none" baseline="0" dirty="0">
                <a:solidFill>
                  <a:srgbClr val="000000"/>
                </a:solidFill>
                <a:latin typeface="Arial"/>
                <a:ea typeface="Arial"/>
                <a:cs typeface="Arial"/>
                <a:sym typeface="Arial"/>
              </a:rPr>
              <a:t>Feeds &amp; Nutrition</a:t>
            </a:r>
          </a:p>
          <a:p>
            <a:pPr marL="800100" marR="0" lvl="0" indent="-304800" algn="l" rtl="0">
              <a:spcBef>
                <a:spcPts val="480"/>
              </a:spcBef>
              <a:buClr>
                <a:srgbClr val="000000"/>
              </a:buClr>
              <a:buSzPct val="100000"/>
              <a:buFont typeface="Arial"/>
              <a:buChar char="•"/>
            </a:pPr>
            <a:r>
              <a:rPr lang="en-US" sz="1800" b="0" i="0" u="none" strike="noStrike" cap="none" baseline="0" dirty="0">
                <a:solidFill>
                  <a:srgbClr val="000000"/>
                </a:solidFill>
                <a:latin typeface="Arial"/>
                <a:ea typeface="Arial"/>
                <a:cs typeface="Arial"/>
                <a:sym typeface="Arial"/>
              </a:rPr>
              <a:t>Muscular System</a:t>
            </a:r>
          </a:p>
          <a:p>
            <a:pPr marL="800100" marR="0" lvl="0" indent="-304800" algn="l" rtl="0">
              <a:spcBef>
                <a:spcPts val="480"/>
              </a:spcBef>
              <a:buClr>
                <a:srgbClr val="000000"/>
              </a:buClr>
              <a:buSzPct val="100000"/>
              <a:buFont typeface="Arial"/>
              <a:buChar char="•"/>
            </a:pPr>
            <a:r>
              <a:rPr lang="en-US" sz="1800" b="0" i="0" u="none" strike="noStrike" cap="none" baseline="0" dirty="0">
                <a:solidFill>
                  <a:srgbClr val="000000"/>
                </a:solidFill>
                <a:latin typeface="Arial"/>
                <a:ea typeface="Arial"/>
                <a:cs typeface="Arial"/>
                <a:sym typeface="Arial"/>
              </a:rPr>
              <a:t>Skeletal System</a:t>
            </a:r>
          </a:p>
          <a:p>
            <a:pPr marL="800100" marR="0" lvl="0" indent="-304800" algn="l" rtl="0">
              <a:spcBef>
                <a:spcPts val="480"/>
              </a:spcBef>
              <a:buClr>
                <a:srgbClr val="000000"/>
              </a:buClr>
              <a:buSzPct val="100000"/>
              <a:buFont typeface="Arial"/>
              <a:buChar char="•"/>
            </a:pPr>
            <a:r>
              <a:rPr lang="en-US" sz="1800" b="0" i="0" u="none" strike="noStrike" cap="none" baseline="0" dirty="0">
                <a:solidFill>
                  <a:srgbClr val="000000"/>
                </a:solidFill>
                <a:latin typeface="Arial"/>
                <a:ea typeface="Arial"/>
                <a:cs typeface="Arial"/>
                <a:sym typeface="Arial"/>
              </a:rPr>
              <a:t>Respiratory &amp; Circulatory Systems</a:t>
            </a:r>
          </a:p>
          <a:p>
            <a:pPr marL="800100" marR="0" lvl="0" indent="-304800" algn="l" rtl="0">
              <a:spcBef>
                <a:spcPts val="480"/>
              </a:spcBef>
              <a:buClr>
                <a:srgbClr val="000000"/>
              </a:buClr>
              <a:buSzPct val="100000"/>
              <a:buFont typeface="Arial"/>
              <a:buChar char="•"/>
            </a:pPr>
            <a:r>
              <a:rPr lang="en-US" sz="1800" b="0" i="0" u="none" strike="noStrike" cap="none" baseline="0" dirty="0">
                <a:solidFill>
                  <a:srgbClr val="000000"/>
                </a:solidFill>
                <a:latin typeface="Arial"/>
                <a:ea typeface="Arial"/>
                <a:cs typeface="Arial"/>
                <a:sym typeface="Arial"/>
              </a:rPr>
              <a:t>Reproductive System	 </a:t>
            </a:r>
          </a:p>
          <a:p>
            <a:pPr marL="800100" marR="0" lvl="0" indent="-304800" algn="l" rtl="0">
              <a:spcBef>
                <a:spcPts val="480"/>
              </a:spcBef>
              <a:buClr>
                <a:srgbClr val="000000"/>
              </a:buClr>
              <a:buSzPct val="100000"/>
              <a:buFont typeface="Arial"/>
              <a:buChar char="•"/>
            </a:pPr>
            <a:r>
              <a:rPr lang="en-US" sz="1800" b="0" i="0" u="none" strike="noStrike" cap="none" baseline="0" dirty="0">
                <a:solidFill>
                  <a:srgbClr val="000000"/>
                </a:solidFill>
                <a:latin typeface="Arial"/>
                <a:ea typeface="Arial"/>
                <a:cs typeface="Arial"/>
                <a:sym typeface="Arial"/>
              </a:rPr>
              <a:t>Animal Science Careers </a:t>
            </a:r>
          </a:p>
          <a:p>
            <a:pPr marL="0" marR="0" lvl="0" indent="0" algn="l" rtl="0">
              <a:spcBef>
                <a:spcPts val="480"/>
              </a:spcBef>
              <a:buClr>
                <a:schemeClr val="dk1"/>
              </a:buClr>
              <a:buFont typeface="Arial"/>
              <a:buNone/>
            </a:pPr>
            <a:endParaRPr sz="2400" b="0"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MODES OF DELIVERY</a:t>
            </a:r>
            <a:endParaRPr lang="en-US" dirty="0"/>
          </a:p>
        </p:txBody>
      </p:sp>
      <p:sp>
        <p:nvSpPr>
          <p:cNvPr id="3" name="Text Placeholder 2"/>
          <p:cNvSpPr>
            <a:spLocks noGrp="1"/>
          </p:cNvSpPr>
          <p:nvPr>
            <p:ph type="body" idx="1"/>
          </p:nvPr>
        </p:nvSpPr>
        <p:spPr/>
        <p:txBody>
          <a:bodyPr/>
          <a:lstStyle/>
          <a:p>
            <a:pPr marL="800100" lvl="1" indent="-342900">
              <a:buFont typeface="Arial" panose="020B0604020202020204" pitchFamily="34" charset="0"/>
              <a:buChar char="•"/>
            </a:pPr>
            <a:r>
              <a:rPr lang="en-US" dirty="0" smtClean="0"/>
              <a:t>Field Days</a:t>
            </a:r>
          </a:p>
          <a:p>
            <a:pPr marL="800100" lvl="1" indent="-342900">
              <a:buFont typeface="Arial" panose="020B0604020202020204" pitchFamily="34" charset="0"/>
              <a:buChar char="•"/>
            </a:pPr>
            <a:r>
              <a:rPr lang="en-US" dirty="0" smtClean="0"/>
              <a:t>Day Camps</a:t>
            </a:r>
          </a:p>
          <a:p>
            <a:pPr marL="800100" lvl="1" indent="-342900">
              <a:buFont typeface="Arial" panose="020B0604020202020204" pitchFamily="34" charset="0"/>
              <a:buChar char="•"/>
            </a:pPr>
            <a:r>
              <a:rPr lang="en-US" dirty="0" smtClean="0"/>
              <a:t>Summer Camps</a:t>
            </a:r>
          </a:p>
          <a:p>
            <a:pPr marL="800100" lvl="1" indent="-342900">
              <a:buFont typeface="Arial" panose="020B0604020202020204" pitchFamily="34" charset="0"/>
              <a:buChar char="•"/>
            </a:pPr>
            <a:r>
              <a:rPr lang="en-US" dirty="0" smtClean="0"/>
              <a:t>Fairs</a:t>
            </a:r>
          </a:p>
          <a:p>
            <a:pPr marL="800100" lvl="1" indent="-342900">
              <a:buFont typeface="Arial" panose="020B0604020202020204" pitchFamily="34" charset="0"/>
              <a:buChar char="•"/>
            </a:pPr>
            <a:r>
              <a:rPr lang="en-US" dirty="0" smtClean="0"/>
              <a:t>School Enrichment Programs</a:t>
            </a:r>
          </a:p>
          <a:p>
            <a:pPr marL="800100" lvl="1" indent="-342900">
              <a:buFont typeface="Arial" panose="020B0604020202020204" pitchFamily="34" charset="0"/>
              <a:buChar char="•"/>
            </a:pPr>
            <a:r>
              <a:rPr lang="en-US" dirty="0" smtClean="0"/>
              <a:t>After School/Out of School Programs</a:t>
            </a:r>
          </a:p>
          <a:p>
            <a:endParaRPr lang="en-US" dirty="0"/>
          </a:p>
        </p:txBody>
      </p:sp>
    </p:spTree>
    <p:extLst>
      <p:ext uri="{BB962C8B-B14F-4D97-AF65-F5344CB8AC3E}">
        <p14:creationId xmlns:p14="http://schemas.microsoft.com/office/powerpoint/2010/main" val="3175462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381000"/>
            <a:ext cx="8229600" cy="1524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200" b="0" i="0" u="none" strike="noStrike" cap="none" baseline="0">
                <a:solidFill>
                  <a:schemeClr val="lt1"/>
                </a:solidFill>
                <a:latin typeface="Arial"/>
                <a:ea typeface="Arial"/>
                <a:cs typeface="Arial"/>
                <a:sym typeface="Arial"/>
              </a:rPr>
              <a:t>INTRODUCTORY SESSION</a:t>
            </a:r>
          </a:p>
        </p:txBody>
      </p:sp>
      <p:pic>
        <p:nvPicPr>
          <p:cNvPr id="66" name="Shape 66"/>
          <p:cNvPicPr preferRelativeResize="0"/>
          <p:nvPr/>
        </p:nvPicPr>
        <p:blipFill rotWithShape="1">
          <a:blip r:embed="rId3">
            <a:alphaModFix/>
          </a:blip>
          <a:srcRect/>
          <a:stretch/>
        </p:blipFill>
        <p:spPr>
          <a:xfrm>
            <a:off x="1918686" y="1526960"/>
            <a:ext cx="5306628" cy="496113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457200"/>
            <a:ext cx="8229600" cy="12954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200" b="0" i="0" u="none" strike="noStrike" cap="none" baseline="0">
                <a:solidFill>
                  <a:schemeClr val="lt1"/>
                </a:solidFill>
                <a:latin typeface="Arial"/>
                <a:ea typeface="Arial"/>
                <a:cs typeface="Arial"/>
                <a:sym typeface="Arial"/>
              </a:rPr>
              <a:t>ANIMAL MANAGEMENT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7573" t="16182"/>
          <a:stretch/>
        </p:blipFill>
        <p:spPr>
          <a:xfrm>
            <a:off x="1855994" y="1548414"/>
            <a:ext cx="5432011" cy="4714781"/>
          </a:xfrm>
          <a:prstGeom prst="rect">
            <a:avLst/>
          </a:prstGeom>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457200"/>
            <a:ext cx="8229600" cy="121919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200" b="0" i="0" u="none" strike="noStrike" cap="none" baseline="0">
                <a:solidFill>
                  <a:schemeClr val="lt1"/>
                </a:solidFill>
                <a:latin typeface="Arial"/>
                <a:ea typeface="Arial"/>
                <a:cs typeface="Arial"/>
                <a:sym typeface="Arial"/>
              </a:rPr>
              <a:t>MUSCULAR SYSTEM</a:t>
            </a:r>
          </a:p>
        </p:txBody>
      </p:sp>
      <p:pic>
        <p:nvPicPr>
          <p:cNvPr id="77" name="Shape 77"/>
          <p:cNvPicPr preferRelativeResize="0"/>
          <p:nvPr/>
        </p:nvPicPr>
        <p:blipFill rotWithShape="1">
          <a:blip r:embed="rId3">
            <a:alphaModFix/>
          </a:blip>
          <a:srcRect l="36373" t="1" r="-1" b="31704"/>
          <a:stretch/>
        </p:blipFill>
        <p:spPr>
          <a:xfrm>
            <a:off x="2157273" y="1411549"/>
            <a:ext cx="4829453" cy="513129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533400" y="381000"/>
            <a:ext cx="8229600" cy="14478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200" b="0" i="0" u="none" strike="noStrike" cap="none" baseline="0">
                <a:solidFill>
                  <a:schemeClr val="lt1"/>
                </a:solidFill>
                <a:latin typeface="Arial"/>
                <a:ea typeface="Arial"/>
                <a:cs typeface="Arial"/>
                <a:sym typeface="Arial"/>
              </a:rPr>
              <a:t>BY-PRODUCTS</a:t>
            </a:r>
          </a:p>
        </p:txBody>
      </p:sp>
      <p:pic>
        <p:nvPicPr>
          <p:cNvPr id="83" name="Shape 83"/>
          <p:cNvPicPr preferRelativeResize="0"/>
          <p:nvPr/>
        </p:nvPicPr>
        <p:blipFill rotWithShape="1">
          <a:blip r:embed="rId3">
            <a:alphaModFix/>
          </a:blip>
          <a:srcRect l="12153" t="18889" r="1" b="1153"/>
          <a:stretch/>
        </p:blipFill>
        <p:spPr>
          <a:xfrm>
            <a:off x="1677880" y="1473694"/>
            <a:ext cx="5660011" cy="482945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771</Words>
  <Application>Microsoft Office PowerPoint</Application>
  <PresentationFormat>On-screen Show (4:3)</PresentationFormat>
  <Paragraphs>107</Paragraphs>
  <Slides>24</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Verdana</vt:lpstr>
      <vt:lpstr>Calibri</vt:lpstr>
      <vt:lpstr>Arial</vt:lpstr>
      <vt:lpstr>Office Theme</vt:lpstr>
      <vt:lpstr>ANIMALS INSIDE &amp; OUT  Interactive Animals Science Education Activities</vt:lpstr>
      <vt:lpstr>WHY ANIMALS INSIDE &amp; OUT?</vt:lpstr>
      <vt:lpstr>OBJECTIVES</vt:lpstr>
      <vt:lpstr>CURRICULUM TOPICS</vt:lpstr>
      <vt:lpstr>MODES OF DELIVERY</vt:lpstr>
      <vt:lpstr>INTRODUCTORY SESSION</vt:lpstr>
      <vt:lpstr>ANIMAL MANAGEMENT</vt:lpstr>
      <vt:lpstr>MUSCULAR SYSTEM</vt:lpstr>
      <vt:lpstr>BY-PRODUCTS</vt:lpstr>
      <vt:lpstr>DIGESTIVE SYSTEM</vt:lpstr>
      <vt:lpstr>FEEDS &amp; NUTRITION </vt:lpstr>
      <vt:lpstr>SKELETAL SYSTEM</vt:lpstr>
      <vt:lpstr>CIRCULATORY &amp; RESPIRATORY SYSTEM</vt:lpstr>
      <vt:lpstr>REPRODUCTIVE SYSTEM </vt:lpstr>
      <vt:lpstr>ANIMAL SCIENCE CAREERS</vt:lpstr>
      <vt:lpstr>ANIMALS CLOSE - UP</vt:lpstr>
      <vt:lpstr>PREP WORK</vt:lpstr>
      <vt:lpstr>SET-UP OF FIELD DAY</vt:lpstr>
      <vt:lpstr>EVALUATIONS</vt:lpstr>
      <vt:lpstr>IMPACT – YOUTH POST EVALUATIONS</vt:lpstr>
      <vt:lpstr>IMPACT – TEACHER POST EVALUATIONS</vt:lpstr>
      <vt:lpstr>QUESTIONS</vt:lpstr>
      <vt:lpstr>RESEARCH BASE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ANIMALS INSIDE &amp; OUT  Interactive Animals Science Education Activities</dc:title>
  <dc:creator>Crystal Fangmeier</dc:creator>
  <cp:lastModifiedBy>Franklin County Extension</cp:lastModifiedBy>
  <cp:revision>10</cp:revision>
  <cp:lastPrinted>2015-10-20T14:24:39Z</cp:lastPrinted>
  <dcterms:modified xsi:type="dcterms:W3CDTF">2015-10-22T15:59:44Z</dcterms:modified>
</cp:coreProperties>
</file>