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4"/>
  </p:notesMasterIdLst>
  <p:sldIdLst>
    <p:sldId id="257" r:id="rId2"/>
    <p:sldId id="259" r:id="rId3"/>
    <p:sldId id="260" r:id="rId4"/>
    <p:sldId id="261" r:id="rId5"/>
    <p:sldId id="264" r:id="rId6"/>
    <p:sldId id="265" r:id="rId7"/>
    <p:sldId id="300" r:id="rId8"/>
    <p:sldId id="296" r:id="rId9"/>
    <p:sldId id="293" r:id="rId10"/>
    <p:sldId id="290" r:id="rId11"/>
    <p:sldId id="291" r:id="rId12"/>
    <p:sldId id="289" r:id="rId13"/>
    <p:sldId id="272" r:id="rId14"/>
    <p:sldId id="298" r:id="rId15"/>
    <p:sldId id="273" r:id="rId16"/>
    <p:sldId id="278" r:id="rId17"/>
    <p:sldId id="274" r:id="rId18"/>
    <p:sldId id="279" r:id="rId19"/>
    <p:sldId id="275" r:id="rId20"/>
    <p:sldId id="270" r:id="rId21"/>
    <p:sldId id="276" r:id="rId22"/>
    <p:sldId id="280" r:id="rId23"/>
    <p:sldId id="283" r:id="rId24"/>
    <p:sldId id="297" r:id="rId25"/>
    <p:sldId id="284" r:id="rId26"/>
    <p:sldId id="295" r:id="rId27"/>
    <p:sldId id="285" r:id="rId28"/>
    <p:sldId id="299" r:id="rId29"/>
    <p:sldId id="271" r:id="rId30"/>
    <p:sldId id="281" r:id="rId31"/>
    <p:sldId id="288" r:id="rId32"/>
    <p:sldId id="25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Nisley" initials="AN" lastIdx="1" clrIdx="0">
    <p:extLst>
      <p:ext uri="{19B8F6BF-5375-455C-9EA6-DF929625EA0E}">
        <p15:presenceInfo xmlns:p15="http://schemas.microsoft.com/office/powerpoint/2012/main" userId="Andrea Nis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A48E6-D652-4E65-85D1-80B527488B9E}" v="8" dt="2021-07-20T12:50:56.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75377" autoAdjust="0"/>
  </p:normalViewPr>
  <p:slideViewPr>
    <p:cSldViewPr snapToGrid="0" snapToObjects="1">
      <p:cViewPr varScale="1">
        <p:scale>
          <a:sx n="61" d="100"/>
          <a:sy n="61" d="100"/>
        </p:scale>
        <p:origin x="485"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Nisley" userId="e7d60a2b-dca1-441a-a344-b6061af521fc" providerId="ADAL" clId="{F53A48E6-D652-4E65-85D1-80B527488B9E}"/>
    <pc:docChg chg="undo redo custSel addSld delSld modSld sldOrd">
      <pc:chgData name="Andrea Nisley" userId="e7d60a2b-dca1-441a-a344-b6061af521fc" providerId="ADAL" clId="{F53A48E6-D652-4E65-85D1-80B527488B9E}" dt="2021-07-20T15:11:17.979" v="223" actId="5793"/>
      <pc:docMkLst>
        <pc:docMk/>
      </pc:docMkLst>
      <pc:sldChg chg="modSp mod">
        <pc:chgData name="Andrea Nisley" userId="e7d60a2b-dca1-441a-a344-b6061af521fc" providerId="ADAL" clId="{F53A48E6-D652-4E65-85D1-80B527488B9E}" dt="2021-07-20T13:53:55.889" v="168" actId="14100"/>
        <pc:sldMkLst>
          <pc:docMk/>
          <pc:sldMk cId="1862258071" sldId="259"/>
        </pc:sldMkLst>
        <pc:spChg chg="mod">
          <ac:chgData name="Andrea Nisley" userId="e7d60a2b-dca1-441a-a344-b6061af521fc" providerId="ADAL" clId="{F53A48E6-D652-4E65-85D1-80B527488B9E}" dt="2021-07-20T13:53:55.889" v="168" actId="14100"/>
          <ac:spMkLst>
            <pc:docMk/>
            <pc:sldMk cId="1862258071" sldId="259"/>
            <ac:spMk id="3" creationId="{00000000-0000-0000-0000-000000000000}"/>
          </ac:spMkLst>
        </pc:spChg>
      </pc:sldChg>
      <pc:sldChg chg="modSp mod">
        <pc:chgData name="Andrea Nisley" userId="e7d60a2b-dca1-441a-a344-b6061af521fc" providerId="ADAL" clId="{F53A48E6-D652-4E65-85D1-80B527488B9E}" dt="2021-07-20T13:54:21.970" v="173" actId="20577"/>
        <pc:sldMkLst>
          <pc:docMk/>
          <pc:sldMk cId="3266041877" sldId="260"/>
        </pc:sldMkLst>
        <pc:spChg chg="mod">
          <ac:chgData name="Andrea Nisley" userId="e7d60a2b-dca1-441a-a344-b6061af521fc" providerId="ADAL" clId="{F53A48E6-D652-4E65-85D1-80B527488B9E}" dt="2021-07-20T13:54:21.970" v="173" actId="20577"/>
          <ac:spMkLst>
            <pc:docMk/>
            <pc:sldMk cId="3266041877" sldId="260"/>
            <ac:spMk id="3" creationId="{00000000-0000-0000-0000-000000000000}"/>
          </ac:spMkLst>
        </pc:spChg>
      </pc:sldChg>
      <pc:sldChg chg="add del">
        <pc:chgData name="Andrea Nisley" userId="e7d60a2b-dca1-441a-a344-b6061af521fc" providerId="ADAL" clId="{F53A48E6-D652-4E65-85D1-80B527488B9E}" dt="2021-07-20T13:54:44.106" v="174" actId="2696"/>
        <pc:sldMkLst>
          <pc:docMk/>
          <pc:sldMk cId="4088116816" sldId="262"/>
        </pc:sldMkLst>
      </pc:sldChg>
      <pc:sldChg chg="modSp mod">
        <pc:chgData name="Andrea Nisley" userId="e7d60a2b-dca1-441a-a344-b6061af521fc" providerId="ADAL" clId="{F53A48E6-D652-4E65-85D1-80B527488B9E}" dt="2021-07-20T15:08:54.880" v="222" actId="1076"/>
        <pc:sldMkLst>
          <pc:docMk/>
          <pc:sldMk cId="3815351515" sldId="264"/>
        </pc:sldMkLst>
        <pc:spChg chg="mod">
          <ac:chgData name="Andrea Nisley" userId="e7d60a2b-dca1-441a-a344-b6061af521fc" providerId="ADAL" clId="{F53A48E6-D652-4E65-85D1-80B527488B9E}" dt="2021-07-20T13:56:24.834" v="180" actId="20577"/>
          <ac:spMkLst>
            <pc:docMk/>
            <pc:sldMk cId="3815351515" sldId="264"/>
            <ac:spMk id="2" creationId="{00000000-0000-0000-0000-000000000000}"/>
          </ac:spMkLst>
        </pc:spChg>
        <pc:spChg chg="mod">
          <ac:chgData name="Andrea Nisley" userId="e7d60a2b-dca1-441a-a344-b6061af521fc" providerId="ADAL" clId="{F53A48E6-D652-4E65-85D1-80B527488B9E}" dt="2021-07-20T15:04:50.179" v="217" actId="207"/>
          <ac:spMkLst>
            <pc:docMk/>
            <pc:sldMk cId="3815351515" sldId="264"/>
            <ac:spMk id="5" creationId="{5FADC8D8-D53B-3947-8FFC-257CEA8225BC}"/>
          </ac:spMkLst>
        </pc:spChg>
        <pc:spChg chg="mod">
          <ac:chgData name="Andrea Nisley" userId="e7d60a2b-dca1-441a-a344-b6061af521fc" providerId="ADAL" clId="{F53A48E6-D652-4E65-85D1-80B527488B9E}" dt="2021-07-20T15:08:34.501" v="221" actId="14100"/>
          <ac:spMkLst>
            <pc:docMk/>
            <pc:sldMk cId="3815351515" sldId="264"/>
            <ac:spMk id="10" creationId="{5357DF4D-E3F7-C243-93C2-C98630EA98E9}"/>
          </ac:spMkLst>
        </pc:spChg>
        <pc:spChg chg="mod">
          <ac:chgData name="Andrea Nisley" userId="e7d60a2b-dca1-441a-a344-b6061af521fc" providerId="ADAL" clId="{F53A48E6-D652-4E65-85D1-80B527488B9E}" dt="2021-07-20T15:05:04.288" v="219" actId="207"/>
          <ac:spMkLst>
            <pc:docMk/>
            <pc:sldMk cId="3815351515" sldId="264"/>
            <ac:spMk id="15" creationId="{2F43F57B-948F-7647-AD99-57597DF701C8}"/>
          </ac:spMkLst>
        </pc:spChg>
        <pc:spChg chg="mod">
          <ac:chgData name="Andrea Nisley" userId="e7d60a2b-dca1-441a-a344-b6061af521fc" providerId="ADAL" clId="{F53A48E6-D652-4E65-85D1-80B527488B9E}" dt="2021-07-20T15:05:13.316" v="220" actId="207"/>
          <ac:spMkLst>
            <pc:docMk/>
            <pc:sldMk cId="3815351515" sldId="264"/>
            <ac:spMk id="24" creationId="{00000000-0000-0000-0000-000000000000}"/>
          </ac:spMkLst>
        </pc:spChg>
        <pc:grpChg chg="mod">
          <ac:chgData name="Andrea Nisley" userId="e7d60a2b-dca1-441a-a344-b6061af521fc" providerId="ADAL" clId="{F53A48E6-D652-4E65-85D1-80B527488B9E}" dt="2021-07-20T15:08:54.880" v="222" actId="1076"/>
          <ac:grpSpMkLst>
            <pc:docMk/>
            <pc:sldMk cId="3815351515" sldId="264"/>
            <ac:grpSpMk id="14" creationId="{8246436D-3D65-D344-AD14-4C44BF5C06D3}"/>
          </ac:grpSpMkLst>
        </pc:grpChg>
      </pc:sldChg>
      <pc:sldChg chg="modSp mod">
        <pc:chgData name="Andrea Nisley" userId="e7d60a2b-dca1-441a-a344-b6061af521fc" providerId="ADAL" clId="{F53A48E6-D652-4E65-85D1-80B527488B9E}" dt="2021-07-20T15:11:17.979" v="223" actId="5793"/>
        <pc:sldMkLst>
          <pc:docMk/>
          <pc:sldMk cId="1846988559" sldId="281"/>
        </pc:sldMkLst>
        <pc:spChg chg="mod">
          <ac:chgData name="Andrea Nisley" userId="e7d60a2b-dca1-441a-a344-b6061af521fc" providerId="ADAL" clId="{F53A48E6-D652-4E65-85D1-80B527488B9E}" dt="2021-07-20T15:11:17.979" v="223" actId="5793"/>
          <ac:spMkLst>
            <pc:docMk/>
            <pc:sldMk cId="1846988559" sldId="281"/>
            <ac:spMk id="6" creationId="{00000000-0000-0000-0000-000000000000}"/>
          </ac:spMkLst>
        </pc:spChg>
      </pc:sldChg>
      <pc:sldChg chg="modSp mod">
        <pc:chgData name="Andrea Nisley" userId="e7d60a2b-dca1-441a-a344-b6061af521fc" providerId="ADAL" clId="{F53A48E6-D652-4E65-85D1-80B527488B9E}" dt="2021-07-20T14:57:56.391" v="216" actId="2085"/>
        <pc:sldMkLst>
          <pc:docMk/>
          <pc:sldMk cId="3365867183" sldId="283"/>
        </pc:sldMkLst>
        <pc:spChg chg="mod">
          <ac:chgData name="Andrea Nisley" userId="e7d60a2b-dca1-441a-a344-b6061af521fc" providerId="ADAL" clId="{F53A48E6-D652-4E65-85D1-80B527488B9E}" dt="2021-07-20T14:57:56.391" v="216" actId="2085"/>
          <ac:spMkLst>
            <pc:docMk/>
            <pc:sldMk cId="3365867183" sldId="283"/>
            <ac:spMk id="2" creationId="{00000000-0000-0000-0000-000000000000}"/>
          </ac:spMkLst>
        </pc:spChg>
      </pc:sldChg>
      <pc:sldChg chg="modNotesTx">
        <pc:chgData name="Andrea Nisley" userId="e7d60a2b-dca1-441a-a344-b6061af521fc" providerId="ADAL" clId="{F53A48E6-D652-4E65-85D1-80B527488B9E}" dt="2021-07-20T14:55:53.854" v="215" actId="20577"/>
        <pc:sldMkLst>
          <pc:docMk/>
          <pc:sldMk cId="2980942151" sldId="289"/>
        </pc:sldMkLst>
      </pc:sldChg>
      <pc:sldChg chg="addSp delSp modSp mod">
        <pc:chgData name="Andrea Nisley" userId="e7d60a2b-dca1-441a-a344-b6061af521fc" providerId="ADAL" clId="{F53A48E6-D652-4E65-85D1-80B527488B9E}" dt="2021-07-20T12:15:24.329" v="11" actId="1076"/>
        <pc:sldMkLst>
          <pc:docMk/>
          <pc:sldMk cId="1767495053" sldId="290"/>
        </pc:sldMkLst>
        <pc:picChg chg="add mod">
          <ac:chgData name="Andrea Nisley" userId="e7d60a2b-dca1-441a-a344-b6061af521fc" providerId="ADAL" clId="{F53A48E6-D652-4E65-85D1-80B527488B9E}" dt="2021-07-20T12:15:24.329" v="11" actId="1076"/>
          <ac:picMkLst>
            <pc:docMk/>
            <pc:sldMk cId="1767495053" sldId="290"/>
            <ac:picMk id="4" creationId="{A2DF49F7-12F1-4967-9692-5A24B0BDAC11}"/>
          </ac:picMkLst>
        </pc:picChg>
        <pc:picChg chg="del">
          <ac:chgData name="Andrea Nisley" userId="e7d60a2b-dca1-441a-a344-b6061af521fc" providerId="ADAL" clId="{F53A48E6-D652-4E65-85D1-80B527488B9E}" dt="2021-07-20T12:15:19.061" v="10" actId="21"/>
          <ac:picMkLst>
            <pc:docMk/>
            <pc:sldMk cId="1767495053" sldId="290"/>
            <ac:picMk id="5" creationId="{F5F1DC15-8FA7-4EA1-BE39-EDC936AB4458}"/>
          </ac:picMkLst>
        </pc:picChg>
      </pc:sldChg>
      <pc:sldChg chg="addSp delSp modSp mod">
        <pc:chgData name="Andrea Nisley" userId="e7d60a2b-dca1-441a-a344-b6061af521fc" providerId="ADAL" clId="{F53A48E6-D652-4E65-85D1-80B527488B9E}" dt="2021-07-20T12:22:01.403" v="51" actId="1076"/>
        <pc:sldMkLst>
          <pc:docMk/>
          <pc:sldMk cId="304249425" sldId="291"/>
        </pc:sldMkLst>
        <pc:picChg chg="add mod">
          <ac:chgData name="Andrea Nisley" userId="e7d60a2b-dca1-441a-a344-b6061af521fc" providerId="ADAL" clId="{F53A48E6-D652-4E65-85D1-80B527488B9E}" dt="2021-07-20T12:22:01.403" v="51" actId="1076"/>
          <ac:picMkLst>
            <pc:docMk/>
            <pc:sldMk cId="304249425" sldId="291"/>
            <ac:picMk id="4" creationId="{448A3650-0D0C-43AC-80FD-99CE841DCF07}"/>
          </ac:picMkLst>
        </pc:picChg>
        <pc:picChg chg="del">
          <ac:chgData name="Andrea Nisley" userId="e7d60a2b-dca1-441a-a344-b6061af521fc" providerId="ADAL" clId="{F53A48E6-D652-4E65-85D1-80B527488B9E}" dt="2021-07-20T12:16:57.007" v="19" actId="21"/>
          <ac:picMkLst>
            <pc:docMk/>
            <pc:sldMk cId="304249425" sldId="291"/>
            <ac:picMk id="5" creationId="{6D98BFB8-B5D1-4681-B396-E218CEC8AE47}"/>
          </ac:picMkLst>
        </pc:picChg>
      </pc:sldChg>
      <pc:sldChg chg="addSp delSp modSp mod">
        <pc:chgData name="Andrea Nisley" userId="e7d60a2b-dca1-441a-a344-b6061af521fc" providerId="ADAL" clId="{F53A48E6-D652-4E65-85D1-80B527488B9E}" dt="2021-07-20T12:52:00.517" v="142" actId="1076"/>
        <pc:sldMkLst>
          <pc:docMk/>
          <pc:sldMk cId="2402668244" sldId="295"/>
        </pc:sldMkLst>
        <pc:picChg chg="del">
          <ac:chgData name="Andrea Nisley" userId="e7d60a2b-dca1-441a-a344-b6061af521fc" providerId="ADAL" clId="{F53A48E6-D652-4E65-85D1-80B527488B9E}" dt="2021-07-20T12:51:57.362" v="141" actId="21"/>
          <ac:picMkLst>
            <pc:docMk/>
            <pc:sldMk cId="2402668244" sldId="295"/>
            <ac:picMk id="4" creationId="{395AB314-24C9-445F-94D1-0ACC6A817F23}"/>
          </ac:picMkLst>
        </pc:picChg>
        <pc:picChg chg="add mod">
          <ac:chgData name="Andrea Nisley" userId="e7d60a2b-dca1-441a-a344-b6061af521fc" providerId="ADAL" clId="{F53A48E6-D652-4E65-85D1-80B527488B9E}" dt="2021-07-20T12:52:00.517" v="142" actId="1076"/>
          <ac:picMkLst>
            <pc:docMk/>
            <pc:sldMk cId="2402668244" sldId="295"/>
            <ac:picMk id="5" creationId="{B4859D97-F155-48EC-A03E-3B1423D618CD}"/>
          </ac:picMkLst>
        </pc:picChg>
      </pc:sldChg>
      <pc:sldChg chg="addSp delSp modSp mod">
        <pc:chgData name="Andrea Nisley" userId="e7d60a2b-dca1-441a-a344-b6061af521fc" providerId="ADAL" clId="{F53A48E6-D652-4E65-85D1-80B527488B9E}" dt="2021-07-20T12:20:47.201" v="50" actId="1076"/>
        <pc:sldMkLst>
          <pc:docMk/>
          <pc:sldMk cId="3982260687" sldId="296"/>
        </pc:sldMkLst>
        <pc:picChg chg="add mod">
          <ac:chgData name="Andrea Nisley" userId="e7d60a2b-dca1-441a-a344-b6061af521fc" providerId="ADAL" clId="{F53A48E6-D652-4E65-85D1-80B527488B9E}" dt="2021-07-20T12:18:56.571" v="31" actId="1076"/>
          <ac:picMkLst>
            <pc:docMk/>
            <pc:sldMk cId="3982260687" sldId="296"/>
            <ac:picMk id="4" creationId="{373D6A4D-3B9D-4F29-8A04-B07C0C7C9CE5}"/>
          </ac:picMkLst>
        </pc:picChg>
        <pc:picChg chg="add mod">
          <ac:chgData name="Andrea Nisley" userId="e7d60a2b-dca1-441a-a344-b6061af521fc" providerId="ADAL" clId="{F53A48E6-D652-4E65-85D1-80B527488B9E}" dt="2021-07-20T12:19:56.777" v="41" actId="1076"/>
          <ac:picMkLst>
            <pc:docMk/>
            <pc:sldMk cId="3982260687" sldId="296"/>
            <ac:picMk id="6" creationId="{D79534E8-3CC2-4056-8BDF-6FFA67204A71}"/>
          </ac:picMkLst>
        </pc:picChg>
        <pc:picChg chg="del">
          <ac:chgData name="Andrea Nisley" userId="e7d60a2b-dca1-441a-a344-b6061af521fc" providerId="ADAL" clId="{F53A48E6-D652-4E65-85D1-80B527488B9E}" dt="2021-07-20T12:18:52.895" v="30" actId="21"/>
          <ac:picMkLst>
            <pc:docMk/>
            <pc:sldMk cId="3982260687" sldId="296"/>
            <ac:picMk id="7" creationId="{371D2B78-E976-497B-9513-D69A8DFC8C9F}"/>
          </ac:picMkLst>
        </pc:picChg>
        <pc:picChg chg="del">
          <ac:chgData name="Andrea Nisley" userId="e7d60a2b-dca1-441a-a344-b6061af521fc" providerId="ADAL" clId="{F53A48E6-D652-4E65-85D1-80B527488B9E}" dt="2021-07-20T12:19:53.080" v="40" actId="21"/>
          <ac:picMkLst>
            <pc:docMk/>
            <pc:sldMk cId="3982260687" sldId="296"/>
            <ac:picMk id="9" creationId="{1ADD6CC3-8B2D-41CD-9E2E-776623CBF288}"/>
          </ac:picMkLst>
        </pc:picChg>
        <pc:picChg chg="add mod">
          <ac:chgData name="Andrea Nisley" userId="e7d60a2b-dca1-441a-a344-b6061af521fc" providerId="ADAL" clId="{F53A48E6-D652-4E65-85D1-80B527488B9E}" dt="2021-07-20T12:20:47.201" v="50" actId="1076"/>
          <ac:picMkLst>
            <pc:docMk/>
            <pc:sldMk cId="3982260687" sldId="296"/>
            <ac:picMk id="10" creationId="{C18A85F4-B738-4390-A637-3DF3B7521894}"/>
          </ac:picMkLst>
        </pc:picChg>
        <pc:picChg chg="del">
          <ac:chgData name="Andrea Nisley" userId="e7d60a2b-dca1-441a-a344-b6061af521fc" providerId="ADAL" clId="{F53A48E6-D652-4E65-85D1-80B527488B9E}" dt="2021-07-20T12:20:42.172" v="49" actId="21"/>
          <ac:picMkLst>
            <pc:docMk/>
            <pc:sldMk cId="3982260687" sldId="296"/>
            <ac:picMk id="11" creationId="{5651993E-C694-4392-89F1-EEB26ACA3F86}"/>
          </ac:picMkLst>
        </pc:picChg>
      </pc:sldChg>
      <pc:sldChg chg="addSp delSp modSp add mod ord modNotesTx">
        <pc:chgData name="Andrea Nisley" userId="e7d60a2b-dca1-441a-a344-b6061af521fc" providerId="ADAL" clId="{F53A48E6-D652-4E65-85D1-80B527488B9E}" dt="2021-07-20T14:55:29.798" v="214" actId="20577"/>
        <pc:sldMkLst>
          <pc:docMk/>
          <pc:sldMk cId="1495378810" sldId="300"/>
        </pc:sldMkLst>
        <pc:spChg chg="mod">
          <ac:chgData name="Andrea Nisley" userId="e7d60a2b-dca1-441a-a344-b6061af521fc" providerId="ADAL" clId="{F53A48E6-D652-4E65-85D1-80B527488B9E}" dt="2021-07-20T12:24:30.815" v="118" actId="20577"/>
          <ac:spMkLst>
            <pc:docMk/>
            <pc:sldMk cId="1495378810" sldId="300"/>
            <ac:spMk id="2" creationId="{00000000-0000-0000-0000-000000000000}"/>
          </ac:spMkLst>
        </pc:spChg>
        <pc:picChg chg="del">
          <ac:chgData name="Andrea Nisley" userId="e7d60a2b-dca1-441a-a344-b6061af521fc" providerId="ADAL" clId="{F53A48E6-D652-4E65-85D1-80B527488B9E}" dt="2021-07-20T12:25:25.200" v="127" actId="21"/>
          <ac:picMkLst>
            <pc:docMk/>
            <pc:sldMk cId="1495378810" sldId="300"/>
            <ac:picMk id="4" creationId="{373D6A4D-3B9D-4F29-8A04-B07C0C7C9CE5}"/>
          </ac:picMkLst>
        </pc:picChg>
        <pc:picChg chg="add mod">
          <ac:chgData name="Andrea Nisley" userId="e7d60a2b-dca1-441a-a344-b6061af521fc" providerId="ADAL" clId="{F53A48E6-D652-4E65-85D1-80B527488B9E}" dt="2021-07-20T12:25:37.832" v="130" actId="1076"/>
          <ac:picMkLst>
            <pc:docMk/>
            <pc:sldMk cId="1495378810" sldId="300"/>
            <ac:picMk id="5" creationId="{53D4B2C1-CC45-41A1-B772-41871D6E04EE}"/>
          </ac:picMkLst>
        </pc:picChg>
        <pc:picChg chg="del">
          <ac:chgData name="Andrea Nisley" userId="e7d60a2b-dca1-441a-a344-b6061af521fc" providerId="ADAL" clId="{F53A48E6-D652-4E65-85D1-80B527488B9E}" dt="2021-07-20T12:25:33.426" v="129" actId="21"/>
          <ac:picMkLst>
            <pc:docMk/>
            <pc:sldMk cId="1495378810" sldId="300"/>
            <ac:picMk id="6" creationId="{D79534E8-3CC2-4056-8BDF-6FFA67204A71}"/>
          </ac:picMkLst>
        </pc:picChg>
        <pc:picChg chg="add mod">
          <ac:chgData name="Andrea Nisley" userId="e7d60a2b-dca1-441a-a344-b6061af521fc" providerId="ADAL" clId="{F53A48E6-D652-4E65-85D1-80B527488B9E}" dt="2021-07-20T12:25:16.649" v="125" actId="1076"/>
          <ac:picMkLst>
            <pc:docMk/>
            <pc:sldMk cId="1495378810" sldId="300"/>
            <ac:picMk id="8" creationId="{4B184BFB-3282-494E-8A14-CCCAE5DFFF74}"/>
          </ac:picMkLst>
        </pc:picChg>
        <pc:picChg chg="del">
          <ac:chgData name="Andrea Nisley" userId="e7d60a2b-dca1-441a-a344-b6061af521fc" providerId="ADAL" clId="{F53A48E6-D652-4E65-85D1-80B527488B9E}" dt="2021-07-20T12:25:21.817" v="126" actId="21"/>
          <ac:picMkLst>
            <pc:docMk/>
            <pc:sldMk cId="1495378810" sldId="300"/>
            <ac:picMk id="10" creationId="{C18A85F4-B738-4390-A637-3DF3B752189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E9176-6FCB-4A31-BF16-56C9BB9162DB}" type="doc">
      <dgm:prSet loTypeId="urn:microsoft.com/office/officeart/2005/8/layout/chevron1" loCatId="process" qsTypeId="urn:microsoft.com/office/officeart/2005/8/quickstyle/simple1" qsCatId="simple" csTypeId="urn:microsoft.com/office/officeart/2005/8/colors/accent1_2" csCatId="accent1" phldr="1"/>
      <dgm:spPr/>
    </dgm:pt>
    <dgm:pt modelId="{5F33B348-967C-4F7C-906B-8756E18DDF04}">
      <dgm:prSet phldrT="[Text]"/>
      <dgm:spPr>
        <a:solidFill>
          <a:srgbClr val="00B050"/>
        </a:solidFill>
      </dgm:spPr>
      <dgm:t>
        <a:bodyPr/>
        <a:lstStyle/>
        <a:p>
          <a:r>
            <a:rPr lang="en-US" dirty="0"/>
            <a:t>Micro-Reporting</a:t>
          </a:r>
        </a:p>
      </dgm:t>
    </dgm:pt>
    <dgm:pt modelId="{5B5AC32B-24BF-4DB3-8CBE-D8A9D2A57D97}" type="parTrans" cxnId="{BB255AD3-D522-49DA-ACDA-6ED77803ACFA}">
      <dgm:prSet/>
      <dgm:spPr/>
      <dgm:t>
        <a:bodyPr/>
        <a:lstStyle/>
        <a:p>
          <a:endParaRPr lang="en-US"/>
        </a:p>
      </dgm:t>
    </dgm:pt>
    <dgm:pt modelId="{E5ECCA01-6B9C-427A-8B7E-FBBA69EF9D69}" type="sibTrans" cxnId="{BB255AD3-D522-49DA-ACDA-6ED77803ACFA}">
      <dgm:prSet/>
      <dgm:spPr/>
      <dgm:t>
        <a:bodyPr/>
        <a:lstStyle/>
        <a:p>
          <a:endParaRPr lang="en-US"/>
        </a:p>
      </dgm:t>
    </dgm:pt>
    <dgm:pt modelId="{F58C15EE-7BDC-4A9C-8005-F960F10349C1}">
      <dgm:prSet phldrT="[Text]"/>
      <dgm:spPr>
        <a:solidFill>
          <a:srgbClr val="00B050"/>
        </a:solidFill>
      </dgm:spPr>
      <dgm:t>
        <a:bodyPr/>
        <a:lstStyle/>
        <a:p>
          <a:r>
            <a:rPr lang="en-US" dirty="0"/>
            <a:t>List making</a:t>
          </a:r>
        </a:p>
      </dgm:t>
    </dgm:pt>
    <dgm:pt modelId="{DB01FC90-E051-4EE7-B11E-423031088C76}" type="parTrans" cxnId="{3F285657-DE15-4AF5-9ECE-B242629A1BE0}">
      <dgm:prSet/>
      <dgm:spPr/>
      <dgm:t>
        <a:bodyPr/>
        <a:lstStyle/>
        <a:p>
          <a:endParaRPr lang="en-US"/>
        </a:p>
      </dgm:t>
    </dgm:pt>
    <dgm:pt modelId="{885DE9FF-3A7D-4577-80BD-30E8E91E86FD}" type="sibTrans" cxnId="{3F285657-DE15-4AF5-9ECE-B242629A1BE0}">
      <dgm:prSet/>
      <dgm:spPr/>
      <dgm:t>
        <a:bodyPr/>
        <a:lstStyle/>
        <a:p>
          <a:endParaRPr lang="en-US"/>
        </a:p>
      </dgm:t>
    </dgm:pt>
    <dgm:pt modelId="{70B8DF33-C9B3-4543-BB14-411A35650154}">
      <dgm:prSet phldrT="[Text]"/>
      <dgm:spPr>
        <a:solidFill>
          <a:srgbClr val="00B050"/>
        </a:solidFill>
      </dgm:spPr>
      <dgm:t>
        <a:bodyPr/>
        <a:lstStyle/>
        <a:p>
          <a:r>
            <a:rPr lang="en-US" dirty="0"/>
            <a:t>Narrative about experience</a:t>
          </a:r>
        </a:p>
      </dgm:t>
    </dgm:pt>
    <dgm:pt modelId="{7C84F6D1-34F8-4EA2-8B6D-6ED30D1D472E}" type="parTrans" cxnId="{4DFBF7FA-A260-42AC-A7AD-CFB03F673E40}">
      <dgm:prSet/>
      <dgm:spPr/>
      <dgm:t>
        <a:bodyPr/>
        <a:lstStyle/>
        <a:p>
          <a:endParaRPr lang="en-US"/>
        </a:p>
      </dgm:t>
    </dgm:pt>
    <dgm:pt modelId="{D4079B86-E5DE-40A0-A151-6E7BF353593A}" type="sibTrans" cxnId="{4DFBF7FA-A260-42AC-A7AD-CFB03F673E40}">
      <dgm:prSet/>
      <dgm:spPr/>
      <dgm:t>
        <a:bodyPr/>
        <a:lstStyle/>
        <a:p>
          <a:endParaRPr lang="en-US"/>
        </a:p>
      </dgm:t>
    </dgm:pt>
    <dgm:pt modelId="{E9E1612C-FAB3-4A0C-990E-CA3FAB12ADB4}" type="pres">
      <dgm:prSet presAssocID="{B43E9176-6FCB-4A31-BF16-56C9BB9162DB}" presName="Name0" presStyleCnt="0">
        <dgm:presLayoutVars>
          <dgm:dir/>
          <dgm:animLvl val="lvl"/>
          <dgm:resizeHandles val="exact"/>
        </dgm:presLayoutVars>
      </dgm:prSet>
      <dgm:spPr/>
    </dgm:pt>
    <dgm:pt modelId="{4FAD2171-27C6-43C5-A5DF-6B0E4751C590}" type="pres">
      <dgm:prSet presAssocID="{5F33B348-967C-4F7C-906B-8756E18DDF04}" presName="parTxOnly" presStyleLbl="node1" presStyleIdx="0" presStyleCnt="3">
        <dgm:presLayoutVars>
          <dgm:chMax val="0"/>
          <dgm:chPref val="0"/>
          <dgm:bulletEnabled val="1"/>
        </dgm:presLayoutVars>
      </dgm:prSet>
      <dgm:spPr/>
    </dgm:pt>
    <dgm:pt modelId="{58D1106B-FB58-4310-B35F-1A60182CF6A9}" type="pres">
      <dgm:prSet presAssocID="{E5ECCA01-6B9C-427A-8B7E-FBBA69EF9D69}" presName="parTxOnlySpace" presStyleCnt="0"/>
      <dgm:spPr/>
    </dgm:pt>
    <dgm:pt modelId="{3616B74A-EF6D-40DD-9A6B-815F4E855E96}" type="pres">
      <dgm:prSet presAssocID="{F58C15EE-7BDC-4A9C-8005-F960F10349C1}" presName="parTxOnly" presStyleLbl="node1" presStyleIdx="1" presStyleCnt="3">
        <dgm:presLayoutVars>
          <dgm:chMax val="0"/>
          <dgm:chPref val="0"/>
          <dgm:bulletEnabled val="1"/>
        </dgm:presLayoutVars>
      </dgm:prSet>
      <dgm:spPr/>
    </dgm:pt>
    <dgm:pt modelId="{9190ECB7-402C-49B9-B86F-D49F54812272}" type="pres">
      <dgm:prSet presAssocID="{885DE9FF-3A7D-4577-80BD-30E8E91E86FD}" presName="parTxOnlySpace" presStyleCnt="0"/>
      <dgm:spPr/>
    </dgm:pt>
    <dgm:pt modelId="{D72B864F-438D-40FA-85AD-393A60DD2277}" type="pres">
      <dgm:prSet presAssocID="{70B8DF33-C9B3-4543-BB14-411A35650154}" presName="parTxOnly" presStyleLbl="node1" presStyleIdx="2" presStyleCnt="3">
        <dgm:presLayoutVars>
          <dgm:chMax val="0"/>
          <dgm:chPref val="0"/>
          <dgm:bulletEnabled val="1"/>
        </dgm:presLayoutVars>
      </dgm:prSet>
      <dgm:spPr/>
    </dgm:pt>
  </dgm:ptLst>
  <dgm:cxnLst>
    <dgm:cxn modelId="{D76D8006-1302-45B0-A3FA-E8841FF6BB57}" type="presOf" srcId="{5F33B348-967C-4F7C-906B-8756E18DDF04}" destId="{4FAD2171-27C6-43C5-A5DF-6B0E4751C590}" srcOrd="0" destOrd="0" presId="urn:microsoft.com/office/officeart/2005/8/layout/chevron1"/>
    <dgm:cxn modelId="{1B774C6E-0A72-4592-88B8-9FE3F4CE7238}" type="presOf" srcId="{F58C15EE-7BDC-4A9C-8005-F960F10349C1}" destId="{3616B74A-EF6D-40DD-9A6B-815F4E855E96}" srcOrd="0" destOrd="0" presId="urn:microsoft.com/office/officeart/2005/8/layout/chevron1"/>
    <dgm:cxn modelId="{3F285657-DE15-4AF5-9ECE-B242629A1BE0}" srcId="{B43E9176-6FCB-4A31-BF16-56C9BB9162DB}" destId="{F58C15EE-7BDC-4A9C-8005-F960F10349C1}" srcOrd="1" destOrd="0" parTransId="{DB01FC90-E051-4EE7-B11E-423031088C76}" sibTransId="{885DE9FF-3A7D-4577-80BD-30E8E91E86FD}"/>
    <dgm:cxn modelId="{614C5980-D992-4E94-88F2-8E7FEAD14544}" type="presOf" srcId="{70B8DF33-C9B3-4543-BB14-411A35650154}" destId="{D72B864F-438D-40FA-85AD-393A60DD2277}" srcOrd="0" destOrd="0" presId="urn:microsoft.com/office/officeart/2005/8/layout/chevron1"/>
    <dgm:cxn modelId="{7CBFDFB8-FC5B-4071-9906-2C507FCB2EB1}" type="presOf" srcId="{B43E9176-6FCB-4A31-BF16-56C9BB9162DB}" destId="{E9E1612C-FAB3-4A0C-990E-CA3FAB12ADB4}" srcOrd="0" destOrd="0" presId="urn:microsoft.com/office/officeart/2005/8/layout/chevron1"/>
    <dgm:cxn modelId="{BB255AD3-D522-49DA-ACDA-6ED77803ACFA}" srcId="{B43E9176-6FCB-4A31-BF16-56C9BB9162DB}" destId="{5F33B348-967C-4F7C-906B-8756E18DDF04}" srcOrd="0" destOrd="0" parTransId="{5B5AC32B-24BF-4DB3-8CBE-D8A9D2A57D97}" sibTransId="{E5ECCA01-6B9C-427A-8B7E-FBBA69EF9D69}"/>
    <dgm:cxn modelId="{4DFBF7FA-A260-42AC-A7AD-CFB03F673E40}" srcId="{B43E9176-6FCB-4A31-BF16-56C9BB9162DB}" destId="{70B8DF33-C9B3-4543-BB14-411A35650154}" srcOrd="2" destOrd="0" parTransId="{7C84F6D1-34F8-4EA2-8B6D-6ED30D1D472E}" sibTransId="{D4079B86-E5DE-40A0-A151-6E7BF353593A}"/>
    <dgm:cxn modelId="{F3FD2FE9-6FA8-4671-8E60-7199776D5BDA}" type="presParOf" srcId="{E9E1612C-FAB3-4A0C-990E-CA3FAB12ADB4}" destId="{4FAD2171-27C6-43C5-A5DF-6B0E4751C590}" srcOrd="0" destOrd="0" presId="urn:microsoft.com/office/officeart/2005/8/layout/chevron1"/>
    <dgm:cxn modelId="{C46CB67A-853B-492A-B640-AAC6005F88A0}" type="presParOf" srcId="{E9E1612C-FAB3-4A0C-990E-CA3FAB12ADB4}" destId="{58D1106B-FB58-4310-B35F-1A60182CF6A9}" srcOrd="1" destOrd="0" presId="urn:microsoft.com/office/officeart/2005/8/layout/chevron1"/>
    <dgm:cxn modelId="{3904714E-4FFD-4B7A-B61E-E93D8C08FB24}" type="presParOf" srcId="{E9E1612C-FAB3-4A0C-990E-CA3FAB12ADB4}" destId="{3616B74A-EF6D-40DD-9A6B-815F4E855E96}" srcOrd="2" destOrd="0" presId="urn:microsoft.com/office/officeart/2005/8/layout/chevron1"/>
    <dgm:cxn modelId="{FE9ED44B-0B7B-4FF5-9509-D9BADB0F87D9}" type="presParOf" srcId="{E9E1612C-FAB3-4A0C-990E-CA3FAB12ADB4}" destId="{9190ECB7-402C-49B9-B86F-D49F54812272}" srcOrd="3" destOrd="0" presId="urn:microsoft.com/office/officeart/2005/8/layout/chevron1"/>
    <dgm:cxn modelId="{FA5B7987-3EA5-42F9-9C16-C5AB501261B4}" type="presParOf" srcId="{E9E1612C-FAB3-4A0C-990E-CA3FAB12ADB4}" destId="{D72B864F-438D-40FA-85AD-393A60DD227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D2171-27C6-43C5-A5DF-6B0E4751C590}">
      <dsp:nvSpPr>
        <dsp:cNvPr id="0" name=""/>
        <dsp:cNvSpPr/>
      </dsp:nvSpPr>
      <dsp:spPr>
        <a:xfrm>
          <a:off x="3080"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Micro-Reporting</a:t>
          </a:r>
        </a:p>
      </dsp:txBody>
      <dsp:txXfrm>
        <a:off x="753754" y="999394"/>
        <a:ext cx="2252022" cy="1501348"/>
      </dsp:txXfrm>
    </dsp:sp>
    <dsp:sp modelId="{3616B74A-EF6D-40DD-9A6B-815F4E855E96}">
      <dsp:nvSpPr>
        <dsp:cNvPr id="0" name=""/>
        <dsp:cNvSpPr/>
      </dsp:nvSpPr>
      <dsp:spPr>
        <a:xfrm>
          <a:off x="3381114"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List making</a:t>
          </a:r>
        </a:p>
      </dsp:txBody>
      <dsp:txXfrm>
        <a:off x="4131788" y="999394"/>
        <a:ext cx="2252022" cy="1501348"/>
      </dsp:txXfrm>
    </dsp:sp>
    <dsp:sp modelId="{D72B864F-438D-40FA-85AD-393A60DD2277}">
      <dsp:nvSpPr>
        <dsp:cNvPr id="0" name=""/>
        <dsp:cNvSpPr/>
      </dsp:nvSpPr>
      <dsp:spPr>
        <a:xfrm>
          <a:off x="6759148"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Narrative about experience</a:t>
          </a:r>
        </a:p>
      </dsp:txBody>
      <dsp:txXfrm>
        <a:off x="7509822" y="9993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D34070-A479-4D38-93D6-05208EB2606B}" type="datetimeFigureOut">
              <a:rPr lang="en-US" smtClean="0"/>
              <a:t>7/20/2021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B469BF-E425-4A68-A036-02896EDFBD14}" type="slidenum">
              <a:rPr lang="en-US" smtClean="0"/>
              <a:t>‹#›</a:t>
            </a:fld>
            <a:endParaRPr lang="en-US"/>
          </a:p>
        </p:txBody>
      </p:sp>
    </p:spTree>
    <p:extLst>
      <p:ext uri="{BB962C8B-B14F-4D97-AF65-F5344CB8AC3E}">
        <p14:creationId xmlns:p14="http://schemas.microsoft.com/office/powerpoint/2010/main" val="143759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a:t>
            </a:fld>
            <a:endParaRPr lang="en-US"/>
          </a:p>
        </p:txBody>
      </p:sp>
    </p:spTree>
    <p:extLst>
      <p:ext uri="{BB962C8B-B14F-4D97-AF65-F5344CB8AC3E}">
        <p14:creationId xmlns:p14="http://schemas.microsoft.com/office/powerpoint/2010/main" val="225741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10</a:t>
            </a:fld>
            <a:endParaRPr lang="en-US"/>
          </a:p>
        </p:txBody>
      </p:sp>
    </p:spTree>
    <p:extLst>
      <p:ext uri="{BB962C8B-B14F-4D97-AF65-F5344CB8AC3E}">
        <p14:creationId xmlns:p14="http://schemas.microsoft.com/office/powerpoint/2010/main" val="27929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11</a:t>
            </a:fld>
            <a:endParaRPr lang="en-US"/>
          </a:p>
        </p:txBody>
      </p:sp>
    </p:spTree>
    <p:extLst>
      <p:ext uri="{BB962C8B-B14F-4D97-AF65-F5344CB8AC3E}">
        <p14:creationId xmlns:p14="http://schemas.microsoft.com/office/powerpoint/2010/main" val="190349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4-H’ers will respond to the same items in the My Experiences section.  They are: </a:t>
            </a:r>
          </a:p>
          <a:p>
            <a:pPr marL="174708" indent="-174708">
              <a:buFont typeface="Arial" panose="020B0604020202020204" pitchFamily="34" charset="0"/>
              <a:buChar char="•"/>
            </a:pPr>
            <a:r>
              <a:rPr lang="en-US" dirty="0"/>
              <a:t>4-H Experiences</a:t>
            </a:r>
          </a:p>
          <a:p>
            <a:pPr marL="174708" indent="-174708">
              <a:buFont typeface="Arial" panose="020B0604020202020204" pitchFamily="34" charset="0"/>
              <a:buChar char="•"/>
            </a:pPr>
            <a:r>
              <a:rPr lang="en-US" dirty="0"/>
              <a:t>Leadership Experiences</a:t>
            </a:r>
          </a:p>
          <a:p>
            <a:pPr marL="174708" indent="-174708">
              <a:buFont typeface="Arial" panose="020B0604020202020204" pitchFamily="34" charset="0"/>
              <a:buChar char="•"/>
            </a:pPr>
            <a:r>
              <a:rPr lang="en-US" dirty="0"/>
              <a:t>Community Involvement/Service-Learning Experiences</a:t>
            </a:r>
          </a:p>
          <a:p>
            <a:pPr marL="174708" indent="-174708">
              <a:buFont typeface="Arial" panose="020B0604020202020204" pitchFamily="34" charset="0"/>
              <a:buChar char="•"/>
            </a:pPr>
            <a:r>
              <a:rPr lang="en-US" dirty="0"/>
              <a:t>Career Spark</a:t>
            </a:r>
          </a:p>
          <a:p>
            <a:endParaRPr lang="en-US" dirty="0"/>
          </a:p>
          <a:p>
            <a:pPr defTabSz="931774">
              <a:defRPr/>
            </a:pPr>
            <a:r>
              <a:rPr lang="en-US" dirty="0"/>
              <a:t>Within the application, items are bulleted as suggestions of prompts that may help demonstrate achievement. These</a:t>
            </a:r>
            <a:r>
              <a:rPr lang="en-US" baseline="0" dirty="0"/>
              <a:t> are not all required or mandated.  They are suggestions to help organize thoughts and help you respond to experience as opposed to reporting to checklists. </a:t>
            </a:r>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12</a:t>
            </a:fld>
            <a:endParaRPr lang="en-US"/>
          </a:p>
        </p:txBody>
      </p:sp>
    </p:spTree>
    <p:extLst>
      <p:ext uri="{BB962C8B-B14F-4D97-AF65-F5344CB8AC3E}">
        <p14:creationId xmlns:p14="http://schemas.microsoft.com/office/powerpoint/2010/main" val="8387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focuses</a:t>
            </a:r>
            <a:r>
              <a:rPr lang="en-US" baseline="0" dirty="0"/>
              <a:t> on the 4-H members total 4-H experience. </a:t>
            </a:r>
          </a:p>
          <a:p>
            <a:r>
              <a:rPr lang="en-US" baseline="0" dirty="0"/>
              <a:t>Should reflect the extent to which you participated in 4-H or a project area, how thoroughly you explored 4-H. Also includes your span of experiences or the extent of topics covered. Here is where they can communicate their longevity in the program and their change over time as they have interacted with 4-H. </a:t>
            </a:r>
          </a:p>
          <a:p>
            <a:endParaRPr lang="en-US" baseline="0" dirty="0"/>
          </a:p>
          <a:p>
            <a:r>
              <a:rPr lang="en-US" baseline="0" dirty="0"/>
              <a:t>Part 2 focuses on your 4-H Experiences that took place within the last year. </a:t>
            </a:r>
          </a:p>
          <a:p>
            <a:endParaRPr lang="en-US" baseline="0" dirty="0"/>
          </a:p>
          <a:p>
            <a:r>
              <a:rPr lang="en-US" baseline="0" dirty="0"/>
              <a:t>Explain why these are highlights and where you will go from here. </a:t>
            </a:r>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13</a:t>
            </a:fld>
            <a:endParaRPr lang="en-US"/>
          </a:p>
        </p:txBody>
      </p:sp>
    </p:spTree>
    <p:extLst>
      <p:ext uri="{BB962C8B-B14F-4D97-AF65-F5344CB8AC3E}">
        <p14:creationId xmlns:p14="http://schemas.microsoft.com/office/powerpoint/2010/main" val="353841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14</a:t>
            </a:fld>
            <a:endParaRPr lang="en-US"/>
          </a:p>
        </p:txBody>
      </p:sp>
    </p:spTree>
    <p:extLst>
      <p:ext uri="{BB962C8B-B14F-4D97-AF65-F5344CB8AC3E}">
        <p14:creationId xmlns:p14="http://schemas.microsoft.com/office/powerpoint/2010/main" val="327909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15</a:t>
            </a:fld>
            <a:endParaRPr lang="en-US"/>
          </a:p>
        </p:txBody>
      </p:sp>
    </p:spTree>
    <p:extLst>
      <p:ext uri="{BB962C8B-B14F-4D97-AF65-F5344CB8AC3E}">
        <p14:creationId xmlns:p14="http://schemas.microsoft.com/office/powerpoint/2010/main" val="97374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a:t>
            </a:r>
            <a:r>
              <a:rPr lang="en-US" dirty="0"/>
              <a:t>xample of Non 4-H Leadership Experience</a:t>
            </a:r>
          </a:p>
        </p:txBody>
      </p:sp>
      <p:sp>
        <p:nvSpPr>
          <p:cNvPr id="4" name="Slide Number Placeholder 3"/>
          <p:cNvSpPr>
            <a:spLocks noGrp="1"/>
          </p:cNvSpPr>
          <p:nvPr>
            <p:ph type="sldNum" sz="quarter" idx="10"/>
          </p:nvPr>
        </p:nvSpPr>
        <p:spPr/>
        <p:txBody>
          <a:bodyPr/>
          <a:lstStyle/>
          <a:p>
            <a:fld id="{E8B469BF-E425-4A68-A036-02896EDFBD14}" type="slidenum">
              <a:rPr lang="en-US" smtClean="0"/>
              <a:t>16</a:t>
            </a:fld>
            <a:endParaRPr lang="en-US"/>
          </a:p>
        </p:txBody>
      </p:sp>
    </p:spTree>
    <p:extLst>
      <p:ext uri="{BB962C8B-B14F-4D97-AF65-F5344CB8AC3E}">
        <p14:creationId xmlns:p14="http://schemas.microsoft.com/office/powerpoint/2010/main" val="358791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17</a:t>
            </a:fld>
            <a:endParaRPr lang="en-US"/>
          </a:p>
        </p:txBody>
      </p:sp>
    </p:spTree>
    <p:extLst>
      <p:ext uri="{BB962C8B-B14F-4D97-AF65-F5344CB8AC3E}">
        <p14:creationId xmlns:p14="http://schemas.microsoft.com/office/powerpoint/2010/main" val="20424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18</a:t>
            </a:fld>
            <a:endParaRPr lang="en-US"/>
          </a:p>
        </p:txBody>
      </p:sp>
    </p:spTree>
    <p:extLst>
      <p:ext uri="{BB962C8B-B14F-4D97-AF65-F5344CB8AC3E}">
        <p14:creationId xmlns:p14="http://schemas.microsoft.com/office/powerpoint/2010/main" val="238847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19</a:t>
            </a:fld>
            <a:endParaRPr lang="en-US"/>
          </a:p>
        </p:txBody>
      </p:sp>
    </p:spTree>
    <p:extLst>
      <p:ext uri="{BB962C8B-B14F-4D97-AF65-F5344CB8AC3E}">
        <p14:creationId xmlns:p14="http://schemas.microsoft.com/office/powerpoint/2010/main" val="239325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In order to be considered by the 4-H Council, you must submit the Nebraska 4-H Annual Achievement Application to the Dawson County Extension Office by October 4, 2021.  No matter how fantastic your 4-H year may be, you are not considered unless you submit your 4-H Annual Achievement Application.</a:t>
            </a:r>
          </a:p>
        </p:txBody>
      </p:sp>
      <p:sp>
        <p:nvSpPr>
          <p:cNvPr id="4" name="Slide Number Placeholder 3"/>
          <p:cNvSpPr>
            <a:spLocks noGrp="1"/>
          </p:cNvSpPr>
          <p:nvPr>
            <p:ph type="sldNum" sz="quarter" idx="10"/>
          </p:nvPr>
        </p:nvSpPr>
        <p:spPr/>
        <p:txBody>
          <a:bodyPr/>
          <a:lstStyle/>
          <a:p>
            <a:fld id="{E8B469BF-E425-4A68-A036-02896EDFBD14}" type="slidenum">
              <a:rPr lang="en-US" smtClean="0"/>
              <a:t>2</a:t>
            </a:fld>
            <a:endParaRPr lang="en-US"/>
          </a:p>
        </p:txBody>
      </p:sp>
    </p:spTree>
    <p:extLst>
      <p:ext uri="{BB962C8B-B14F-4D97-AF65-F5344CB8AC3E}">
        <p14:creationId xmlns:p14="http://schemas.microsoft.com/office/powerpoint/2010/main" val="291155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20</a:t>
            </a:fld>
            <a:endParaRPr lang="en-US"/>
          </a:p>
        </p:txBody>
      </p:sp>
    </p:spTree>
    <p:extLst>
      <p:ext uri="{BB962C8B-B14F-4D97-AF65-F5344CB8AC3E}">
        <p14:creationId xmlns:p14="http://schemas.microsoft.com/office/powerpoint/2010/main" val="351119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21</a:t>
            </a:fld>
            <a:endParaRPr lang="en-US"/>
          </a:p>
        </p:txBody>
      </p:sp>
    </p:spTree>
    <p:extLst>
      <p:ext uri="{BB962C8B-B14F-4D97-AF65-F5344CB8AC3E}">
        <p14:creationId xmlns:p14="http://schemas.microsoft.com/office/powerpoint/2010/main" val="158493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22</a:t>
            </a:fld>
            <a:endParaRPr lang="en-US"/>
          </a:p>
        </p:txBody>
      </p:sp>
    </p:spTree>
    <p:extLst>
      <p:ext uri="{BB962C8B-B14F-4D97-AF65-F5344CB8AC3E}">
        <p14:creationId xmlns:p14="http://schemas.microsoft.com/office/powerpoint/2010/main" val="3899301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23</a:t>
            </a:fld>
            <a:endParaRPr lang="en-US"/>
          </a:p>
        </p:txBody>
      </p:sp>
    </p:spTree>
    <p:extLst>
      <p:ext uri="{BB962C8B-B14F-4D97-AF65-F5344CB8AC3E}">
        <p14:creationId xmlns:p14="http://schemas.microsoft.com/office/powerpoint/2010/main" val="75110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24</a:t>
            </a:fld>
            <a:endParaRPr lang="en-US"/>
          </a:p>
        </p:txBody>
      </p:sp>
    </p:spTree>
    <p:extLst>
      <p:ext uri="{BB962C8B-B14F-4D97-AF65-F5344CB8AC3E}">
        <p14:creationId xmlns:p14="http://schemas.microsoft.com/office/powerpoint/2010/main" val="362091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25</a:t>
            </a:fld>
            <a:endParaRPr lang="en-US"/>
          </a:p>
        </p:txBody>
      </p:sp>
    </p:spTree>
    <p:extLst>
      <p:ext uri="{BB962C8B-B14F-4D97-AF65-F5344CB8AC3E}">
        <p14:creationId xmlns:p14="http://schemas.microsoft.com/office/powerpoint/2010/main" val="1797820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26</a:t>
            </a:fld>
            <a:endParaRPr lang="en-US"/>
          </a:p>
        </p:txBody>
      </p:sp>
    </p:spTree>
    <p:extLst>
      <p:ext uri="{BB962C8B-B14F-4D97-AF65-F5344CB8AC3E}">
        <p14:creationId xmlns:p14="http://schemas.microsoft.com/office/powerpoint/2010/main" val="263085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27</a:t>
            </a:fld>
            <a:endParaRPr lang="en-US"/>
          </a:p>
        </p:txBody>
      </p:sp>
    </p:spTree>
    <p:extLst>
      <p:ext uri="{BB962C8B-B14F-4D97-AF65-F5344CB8AC3E}">
        <p14:creationId xmlns:p14="http://schemas.microsoft.com/office/powerpoint/2010/main" val="77794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28</a:t>
            </a:fld>
            <a:endParaRPr lang="en-US"/>
          </a:p>
        </p:txBody>
      </p:sp>
    </p:spTree>
    <p:extLst>
      <p:ext uri="{BB962C8B-B14F-4D97-AF65-F5344CB8AC3E}">
        <p14:creationId xmlns:p14="http://schemas.microsoft.com/office/powerpoint/2010/main" val="2516346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for State Judging</a:t>
            </a:r>
          </a:p>
          <a:p>
            <a:r>
              <a:rPr lang="en-US" dirty="0"/>
              <a:t>Needs Improvement (0-69% of points)</a:t>
            </a:r>
          </a:p>
          <a:p>
            <a:r>
              <a:rPr lang="en-US" dirty="0"/>
              <a:t>Good (70-89% of points)</a:t>
            </a:r>
          </a:p>
          <a:p>
            <a:r>
              <a:rPr lang="en-US" dirty="0"/>
              <a:t>Outstanding (90-100% of points)</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29</a:t>
            </a:fld>
            <a:endParaRPr lang="en-US"/>
          </a:p>
        </p:txBody>
      </p:sp>
    </p:spTree>
    <p:extLst>
      <p:ext uri="{BB962C8B-B14F-4D97-AF65-F5344CB8AC3E}">
        <p14:creationId xmlns:p14="http://schemas.microsoft.com/office/powerpoint/2010/main" val="262779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a:t>
            </a:fld>
            <a:endParaRPr lang="en-US"/>
          </a:p>
        </p:txBody>
      </p:sp>
    </p:spTree>
    <p:extLst>
      <p:ext uri="{BB962C8B-B14F-4D97-AF65-F5344CB8AC3E}">
        <p14:creationId xmlns:p14="http://schemas.microsoft.com/office/powerpoint/2010/main" val="3071284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30</a:t>
            </a:fld>
            <a:endParaRPr lang="en-US"/>
          </a:p>
        </p:txBody>
      </p:sp>
    </p:spTree>
    <p:extLst>
      <p:ext uri="{BB962C8B-B14F-4D97-AF65-F5344CB8AC3E}">
        <p14:creationId xmlns:p14="http://schemas.microsoft.com/office/powerpoint/2010/main" val="13959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31</a:t>
            </a:fld>
            <a:endParaRPr lang="en-US"/>
          </a:p>
        </p:txBody>
      </p:sp>
    </p:spTree>
    <p:extLst>
      <p:ext uri="{BB962C8B-B14F-4D97-AF65-F5344CB8AC3E}">
        <p14:creationId xmlns:p14="http://schemas.microsoft.com/office/powerpoint/2010/main" val="1805700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32</a:t>
            </a:fld>
            <a:endParaRPr lang="en-US"/>
          </a:p>
        </p:txBody>
      </p:sp>
    </p:spTree>
    <p:extLst>
      <p:ext uri="{BB962C8B-B14F-4D97-AF65-F5344CB8AC3E}">
        <p14:creationId xmlns:p14="http://schemas.microsoft.com/office/powerpoint/2010/main" val="117651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in</a:t>
            </a:r>
            <a:r>
              <a:rPr lang="en-US" baseline="0" dirty="0"/>
              <a:t> assessing project achievement is going from m</a:t>
            </a:r>
            <a:r>
              <a:rPr lang="en-US" dirty="0"/>
              <a:t>icro reporting,</a:t>
            </a:r>
            <a:r>
              <a:rPr lang="en-US" baseline="0" dirty="0"/>
              <a:t> e</a:t>
            </a:r>
            <a:r>
              <a:rPr lang="en-US" dirty="0"/>
              <a:t>xhaustive</a:t>
            </a:r>
            <a:r>
              <a:rPr lang="en-US" baseline="0" dirty="0"/>
              <a:t> list making regarding participation, to a higher order narrative about the experience and learning that took place as a result of participation. </a:t>
            </a:r>
          </a:p>
          <a:p>
            <a:endParaRPr lang="en-US" baseline="0" dirty="0"/>
          </a:p>
          <a:p>
            <a:r>
              <a:rPr lang="en-US" baseline="0" dirty="0"/>
              <a:t>In our work we often say, “so, what” when we are reporting. We are encouraged to answer the so what and saw that these tools were also asking a similar question.</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4</a:t>
            </a:fld>
            <a:endParaRPr lang="en-US"/>
          </a:p>
        </p:txBody>
      </p:sp>
    </p:spTree>
    <p:extLst>
      <p:ext uri="{BB962C8B-B14F-4D97-AF65-F5344CB8AC3E}">
        <p14:creationId xmlns:p14="http://schemas.microsoft.com/office/powerpoint/2010/main" val="264164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a:t>
            </a:r>
            <a:r>
              <a:rPr lang="en-US" baseline="0" dirty="0"/>
              <a:t> awards are National 4-H Congress, National 4-H Conference, and State Scholarships.</a:t>
            </a:r>
          </a:p>
          <a:p>
            <a:endParaRPr lang="en-US" baseline="0" dirty="0"/>
          </a:p>
          <a:p>
            <a:pPr lvl="0"/>
            <a:r>
              <a:rPr lang="en-US" dirty="0"/>
              <a:t>The Nebraska 4-H Achievement Applications serve as an expansion of the 4-H Story from Career Portfolios.</a:t>
            </a:r>
          </a:p>
          <a:p>
            <a:pPr lvl="0"/>
            <a:r>
              <a:rPr lang="en-US" dirty="0"/>
              <a:t>They are intended for use by all 4-H members to document their annual achievements and continue to build their collective 4-H story. </a:t>
            </a:r>
          </a:p>
          <a:p>
            <a:endParaRPr lang="en-US" baseline="0" dirty="0"/>
          </a:p>
        </p:txBody>
      </p:sp>
      <p:sp>
        <p:nvSpPr>
          <p:cNvPr id="4" name="Slide Number Placeholder 3"/>
          <p:cNvSpPr>
            <a:spLocks noGrp="1"/>
          </p:cNvSpPr>
          <p:nvPr>
            <p:ph type="sldNum" sz="quarter" idx="10"/>
          </p:nvPr>
        </p:nvSpPr>
        <p:spPr/>
        <p:txBody>
          <a:bodyPr/>
          <a:lstStyle/>
          <a:p>
            <a:fld id="{E8B469BF-E425-4A68-A036-02896EDFBD14}" type="slidenum">
              <a:rPr lang="en-US" smtClean="0"/>
              <a:t>5</a:t>
            </a:fld>
            <a:endParaRPr lang="en-US"/>
          </a:p>
        </p:txBody>
      </p:sp>
    </p:spTree>
    <p:extLst>
      <p:ext uri="{BB962C8B-B14F-4D97-AF65-F5344CB8AC3E}">
        <p14:creationId xmlns:p14="http://schemas.microsoft.com/office/powerpoint/2010/main" val="25893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a:t>
            </a:r>
            <a:r>
              <a:rPr lang="en-US" baseline="0" dirty="0"/>
              <a:t> expect concise, accurate information that is reflective of your qualifications and achievements. </a:t>
            </a:r>
          </a:p>
        </p:txBody>
      </p:sp>
      <p:sp>
        <p:nvSpPr>
          <p:cNvPr id="4" name="Slide Number Placeholder 3"/>
          <p:cNvSpPr>
            <a:spLocks noGrp="1"/>
          </p:cNvSpPr>
          <p:nvPr>
            <p:ph type="sldNum" sz="quarter" idx="10"/>
          </p:nvPr>
        </p:nvSpPr>
        <p:spPr/>
        <p:txBody>
          <a:bodyPr/>
          <a:lstStyle/>
          <a:p>
            <a:fld id="{E8B469BF-E425-4A68-A036-02896EDFBD14}" type="slidenum">
              <a:rPr lang="en-US" smtClean="0"/>
              <a:t>6</a:t>
            </a:fld>
            <a:endParaRPr lang="en-US"/>
          </a:p>
        </p:txBody>
      </p:sp>
    </p:spTree>
    <p:extLst>
      <p:ext uri="{BB962C8B-B14F-4D97-AF65-F5344CB8AC3E}">
        <p14:creationId xmlns:p14="http://schemas.microsoft.com/office/powerpoint/2010/main" val="294420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The Dawson County 4-H Council selects 4-H'ers for awards.  In order to be considered by the 4-H Council, you must submit the Nebraska 4-H Annual Achievement Application to the Dawson County Extension Office by October 4, 2021. No matter how fantastic your 4-H year may be you are not considered unless you submit your 4-H Annual Achievement Application.</a:t>
            </a:r>
          </a:p>
          <a:p>
            <a:endParaRPr lang="en-US" dirty="0"/>
          </a:p>
          <a:p>
            <a:r>
              <a:rPr lang="en-US" dirty="0"/>
              <a:t>The cover letter lists the awards that are available.  The results will be announced at the 4-H Achievement Barbecue on Sunday, October 24th.</a:t>
            </a:r>
          </a:p>
        </p:txBody>
      </p:sp>
      <p:sp>
        <p:nvSpPr>
          <p:cNvPr id="4" name="Slide Number Placeholder 3"/>
          <p:cNvSpPr>
            <a:spLocks noGrp="1"/>
          </p:cNvSpPr>
          <p:nvPr>
            <p:ph type="sldNum" sz="quarter" idx="10"/>
          </p:nvPr>
        </p:nvSpPr>
        <p:spPr/>
        <p:txBody>
          <a:bodyPr/>
          <a:lstStyle/>
          <a:p>
            <a:fld id="{E8B469BF-E425-4A68-A036-02896EDFBD14}" type="slidenum">
              <a:rPr lang="en-US" smtClean="0"/>
              <a:t>7</a:t>
            </a:fld>
            <a:endParaRPr lang="en-US"/>
          </a:p>
        </p:txBody>
      </p:sp>
    </p:spTree>
    <p:extLst>
      <p:ext uri="{BB962C8B-B14F-4D97-AF65-F5344CB8AC3E}">
        <p14:creationId xmlns:p14="http://schemas.microsoft.com/office/powerpoint/2010/main" val="421919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8</a:t>
            </a:fld>
            <a:endParaRPr lang="en-US"/>
          </a:p>
        </p:txBody>
      </p:sp>
    </p:spTree>
    <p:extLst>
      <p:ext uri="{BB962C8B-B14F-4D97-AF65-F5344CB8AC3E}">
        <p14:creationId xmlns:p14="http://schemas.microsoft.com/office/powerpoint/2010/main" val="193755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9</a:t>
            </a:fld>
            <a:endParaRPr lang="en-US"/>
          </a:p>
        </p:txBody>
      </p:sp>
    </p:spTree>
    <p:extLst>
      <p:ext uri="{BB962C8B-B14F-4D97-AF65-F5344CB8AC3E}">
        <p14:creationId xmlns:p14="http://schemas.microsoft.com/office/powerpoint/2010/main" val="42515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2131" y="1122363"/>
            <a:ext cx="11810197"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0"/>
            <a:ext cx="4114800" cy="365125"/>
          </a:xfrm>
          <a:prstGeom prst="rect">
            <a:avLst/>
          </a:prstGeom>
        </p:spPr>
        <p:txBody>
          <a:bodyPr/>
          <a:lstStyle>
            <a:lvl1pPr algn="ctr">
              <a:defRPr i="1"/>
            </a:lvl1pPr>
          </a:lstStyle>
          <a:p>
            <a:r>
              <a:rPr lang="en-US" dirty="0"/>
              <a:t>4h.unl.edu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804" y="2351643"/>
            <a:ext cx="10756392" cy="1365504"/>
          </a:xfrm>
          <a:prstGeom prst="rect">
            <a:avLst/>
          </a:prstGeom>
          <a:noFill/>
          <a:ln>
            <a:noFill/>
          </a:ln>
        </p:spPr>
      </p:pic>
      <p:sp>
        <p:nvSpPr>
          <p:cNvPr id="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9009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48795" y="5977287"/>
            <a:ext cx="1170756" cy="700849"/>
          </a:xfrm>
          <a:prstGeom prst="rect">
            <a:avLst/>
          </a:prstGeom>
          <a:noFill/>
          <a:ln>
            <a:noFill/>
          </a:ln>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120" y="6129497"/>
            <a:ext cx="1791308" cy="548640"/>
          </a:xfrm>
          <a:prstGeom prst="rect">
            <a:avLst/>
          </a:prstGeom>
          <a:noFill/>
          <a:ln>
            <a:noFill/>
          </a:ln>
        </p:spPr>
      </p:pic>
    </p:spTree>
    <p:extLst>
      <p:ext uri="{BB962C8B-B14F-4D97-AF65-F5344CB8AC3E}">
        <p14:creationId xmlns:p14="http://schemas.microsoft.com/office/powerpoint/2010/main" val="3014579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492" y="1122362"/>
            <a:ext cx="11677135" cy="3449638"/>
          </a:xfrm>
        </p:spPr>
        <p:txBody>
          <a:bodyPr anchor="ctr">
            <a:normAutofit/>
          </a:bodyPr>
          <a:lstStyle/>
          <a:p>
            <a:r>
              <a:rPr lang="en-US" sz="7200" dirty="0"/>
              <a:t>Dawson County </a:t>
            </a:r>
            <a:br>
              <a:rPr lang="en-US" sz="7200" dirty="0"/>
            </a:br>
            <a:r>
              <a:rPr lang="en-US" sz="7200" dirty="0"/>
              <a:t>4-H Annual Achievement Application Workshop </a:t>
            </a:r>
          </a:p>
        </p:txBody>
      </p:sp>
      <p:sp>
        <p:nvSpPr>
          <p:cNvPr id="3" name="Subtitle 2"/>
          <p:cNvSpPr>
            <a:spLocks noGrp="1"/>
          </p:cNvSpPr>
          <p:nvPr>
            <p:ph type="subTitle" idx="1"/>
          </p:nvPr>
        </p:nvSpPr>
        <p:spPr>
          <a:xfrm>
            <a:off x="5189838" y="4841631"/>
            <a:ext cx="6376086" cy="638908"/>
          </a:xfrm>
        </p:spPr>
        <p:txBody>
          <a:bodyPr anchor="ctr">
            <a:noAutofit/>
          </a:bodyPr>
          <a:lstStyle/>
          <a:p>
            <a:r>
              <a:rPr lang="en-US" sz="4400" dirty="0"/>
              <a:t>July 21, 2021</a:t>
            </a:r>
          </a:p>
        </p:txBody>
      </p:sp>
    </p:spTree>
    <p:extLst>
      <p:ext uri="{BB962C8B-B14F-4D97-AF65-F5344CB8AC3E}">
        <p14:creationId xmlns:p14="http://schemas.microsoft.com/office/powerpoint/2010/main" val="5346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t>Dawson County 4-H Entry Sheet – Form 2-2021</a:t>
            </a:r>
          </a:p>
        </p:txBody>
      </p:sp>
      <p:pic>
        <p:nvPicPr>
          <p:cNvPr id="4" name="Picture 3" descr="A picture containing text, document&#10;&#10;Description automatically generated">
            <a:extLst>
              <a:ext uri="{FF2B5EF4-FFF2-40B4-BE49-F238E27FC236}">
                <a16:creationId xmlns:a16="http://schemas.microsoft.com/office/drawing/2014/main" id="{A2DF49F7-12F1-4967-9692-5A24B0BDAC11}"/>
              </a:ext>
            </a:extLst>
          </p:cNvPr>
          <p:cNvPicPr>
            <a:picLocks noChangeAspect="1"/>
          </p:cNvPicPr>
          <p:nvPr/>
        </p:nvPicPr>
        <p:blipFill>
          <a:blip r:embed="rId3"/>
          <a:stretch>
            <a:fillRect/>
          </a:stretch>
        </p:blipFill>
        <p:spPr>
          <a:xfrm>
            <a:off x="3911112" y="991116"/>
            <a:ext cx="4369776" cy="5655004"/>
          </a:xfrm>
          <a:prstGeom prst="rect">
            <a:avLst/>
          </a:prstGeom>
          <a:ln w="6350">
            <a:solidFill>
              <a:schemeClr val="tx1"/>
            </a:solidFill>
          </a:ln>
        </p:spPr>
      </p:pic>
    </p:spTree>
    <p:extLst>
      <p:ext uri="{BB962C8B-B14F-4D97-AF65-F5344CB8AC3E}">
        <p14:creationId xmlns:p14="http://schemas.microsoft.com/office/powerpoint/2010/main" val="176749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Dawson County 4-H Activities Sheet – Form 3-2021</a:t>
            </a:r>
          </a:p>
        </p:txBody>
      </p:sp>
      <p:pic>
        <p:nvPicPr>
          <p:cNvPr id="4" name="Picture 3" descr="Table&#10;&#10;Description automatically generated">
            <a:extLst>
              <a:ext uri="{FF2B5EF4-FFF2-40B4-BE49-F238E27FC236}">
                <a16:creationId xmlns:a16="http://schemas.microsoft.com/office/drawing/2014/main" id="{448A3650-0D0C-43AC-80FD-99CE841DCF07}"/>
              </a:ext>
            </a:extLst>
          </p:cNvPr>
          <p:cNvPicPr>
            <a:picLocks noChangeAspect="1"/>
          </p:cNvPicPr>
          <p:nvPr/>
        </p:nvPicPr>
        <p:blipFill>
          <a:blip r:embed="rId3"/>
          <a:stretch>
            <a:fillRect/>
          </a:stretch>
        </p:blipFill>
        <p:spPr>
          <a:xfrm>
            <a:off x="3927097" y="1061629"/>
            <a:ext cx="4361251" cy="5643972"/>
          </a:xfrm>
          <a:prstGeom prst="rect">
            <a:avLst/>
          </a:prstGeom>
          <a:ln w="6350">
            <a:solidFill>
              <a:schemeClr val="tx1"/>
            </a:solidFill>
          </a:ln>
        </p:spPr>
      </p:pic>
    </p:spTree>
    <p:extLst>
      <p:ext uri="{BB962C8B-B14F-4D97-AF65-F5344CB8AC3E}">
        <p14:creationId xmlns:p14="http://schemas.microsoft.com/office/powerpoint/2010/main" val="30424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42" y="365126"/>
            <a:ext cx="10741058" cy="1018198"/>
          </a:xfrm>
        </p:spPr>
        <p:txBody>
          <a:bodyPr>
            <a:normAutofit fontScale="90000"/>
          </a:bodyPr>
          <a:lstStyle/>
          <a:p>
            <a:r>
              <a:rPr lang="en-US" dirty="0"/>
              <a:t>Achievement Application Items for Response</a:t>
            </a:r>
          </a:p>
        </p:txBody>
      </p:sp>
      <p:sp>
        <p:nvSpPr>
          <p:cNvPr id="3" name="Content Placeholder 2"/>
          <p:cNvSpPr>
            <a:spLocks noGrp="1"/>
          </p:cNvSpPr>
          <p:nvPr>
            <p:ph idx="1"/>
          </p:nvPr>
        </p:nvSpPr>
        <p:spPr>
          <a:xfrm>
            <a:off x="838200" y="1383324"/>
            <a:ext cx="10515600" cy="4793639"/>
          </a:xfrm>
        </p:spPr>
        <p:txBody>
          <a:bodyPr>
            <a:normAutofit/>
          </a:bodyPr>
          <a:lstStyle/>
          <a:p>
            <a:pPr marL="0" indent="0">
              <a:buNone/>
            </a:pPr>
            <a:r>
              <a:rPr lang="en-US" sz="3000" dirty="0"/>
              <a:t>My Experiences – All Applicants Complete this Section</a:t>
            </a:r>
          </a:p>
          <a:p>
            <a:pPr lvl="1"/>
            <a:r>
              <a:rPr lang="en-US" sz="2600" dirty="0"/>
              <a:t>4-H Experiences</a:t>
            </a:r>
          </a:p>
          <a:p>
            <a:pPr lvl="1"/>
            <a:r>
              <a:rPr lang="en-US" sz="2600" dirty="0"/>
              <a:t>Leadership Experiences</a:t>
            </a:r>
          </a:p>
          <a:p>
            <a:pPr lvl="1"/>
            <a:r>
              <a:rPr lang="en-US" sz="2600" dirty="0"/>
              <a:t>Community Involvement/Service-Learning Experiences</a:t>
            </a:r>
          </a:p>
          <a:p>
            <a:pPr lvl="1"/>
            <a:r>
              <a:rPr lang="en-US" sz="2600" dirty="0"/>
              <a:t>Career Spark</a:t>
            </a:r>
          </a:p>
          <a:p>
            <a:pPr marL="457200" lvl="1" indent="0">
              <a:buNone/>
            </a:pPr>
            <a:endParaRPr lang="en-US" sz="2600" dirty="0"/>
          </a:p>
          <a:p>
            <a:pPr marL="0" indent="0" algn="ctr">
              <a:buNone/>
            </a:pPr>
            <a:r>
              <a:rPr lang="en-US" i="1" dirty="0"/>
              <a:t>Within the application, items are bulleted as suggestions of prompts that may help demonstrate achievement. These are not all required or mandated.  They are suggestions to help organize thoughts and help youth on responding to experience as opposed to reporting to checklists</a:t>
            </a:r>
            <a:r>
              <a:rPr lang="en-US" sz="2400" i="1" dirty="0"/>
              <a:t>. </a:t>
            </a:r>
          </a:p>
        </p:txBody>
      </p:sp>
    </p:spTree>
    <p:extLst>
      <p:ext uri="{BB962C8B-B14F-4D97-AF65-F5344CB8AC3E}">
        <p14:creationId xmlns:p14="http://schemas.microsoft.com/office/powerpoint/2010/main" val="298094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20055"/>
          </a:xfrm>
        </p:spPr>
        <p:txBody>
          <a:bodyPr/>
          <a:lstStyle/>
          <a:p>
            <a:r>
              <a:rPr lang="en-US" dirty="0"/>
              <a:t>4-H Experiences </a:t>
            </a:r>
          </a:p>
        </p:txBody>
      </p:sp>
      <p:sp>
        <p:nvSpPr>
          <p:cNvPr id="4" name="Text Placeholder 3"/>
          <p:cNvSpPr>
            <a:spLocks noGrp="1"/>
          </p:cNvSpPr>
          <p:nvPr>
            <p:ph type="body" idx="1"/>
          </p:nvPr>
        </p:nvSpPr>
        <p:spPr>
          <a:xfrm>
            <a:off x="839788" y="1336431"/>
            <a:ext cx="5157787" cy="586154"/>
          </a:xfrm>
        </p:spPr>
        <p:txBody>
          <a:bodyPr anchor="ctr"/>
          <a:lstStyle/>
          <a:p>
            <a:r>
              <a:rPr lang="en-US" dirty="0"/>
              <a:t>Part 1</a:t>
            </a:r>
          </a:p>
        </p:txBody>
      </p:sp>
      <p:sp>
        <p:nvSpPr>
          <p:cNvPr id="5" name="Content Placeholder 4"/>
          <p:cNvSpPr>
            <a:spLocks noGrp="1"/>
          </p:cNvSpPr>
          <p:nvPr>
            <p:ph sz="half" idx="2"/>
          </p:nvPr>
        </p:nvSpPr>
        <p:spPr>
          <a:xfrm>
            <a:off x="839788" y="1934308"/>
            <a:ext cx="5157787" cy="3684588"/>
          </a:xfrm>
        </p:spPr>
        <p:txBody>
          <a:bodyPr>
            <a:normAutofit fontScale="85000" lnSpcReduction="10000"/>
          </a:bodyPr>
          <a:lstStyle/>
          <a:p>
            <a:r>
              <a:rPr lang="en-US" dirty="0"/>
              <a:t>Describe your collective 4-H experience.</a:t>
            </a:r>
          </a:p>
          <a:p>
            <a:pPr lvl="1" fontAlgn="base"/>
            <a:r>
              <a:rPr lang="en-US" dirty="0"/>
              <a:t>Indicate the depth and breadth of your 4-H experience.</a:t>
            </a:r>
          </a:p>
          <a:p>
            <a:pPr lvl="1" fontAlgn="base"/>
            <a:r>
              <a:rPr lang="en-US" dirty="0"/>
              <a:t>Identify the number of years in the program.</a:t>
            </a:r>
          </a:p>
          <a:p>
            <a:pPr lvl="1" fontAlgn="base"/>
            <a:r>
              <a:rPr lang="en-US" dirty="0"/>
              <a:t>Identify program experiences in which you engaged.</a:t>
            </a:r>
          </a:p>
          <a:p>
            <a:pPr lvl="1" fontAlgn="base"/>
            <a:r>
              <a:rPr lang="en-US" dirty="0"/>
              <a:t>What skills have you learned as a result of being a part of the 4-H program? </a:t>
            </a:r>
          </a:p>
          <a:p>
            <a:pPr lvl="1" fontAlgn="base"/>
            <a:r>
              <a:rPr lang="en-US" dirty="0"/>
              <a:t>What have you learned about yourself as a result of being a part of 4-H?</a:t>
            </a:r>
          </a:p>
          <a:p>
            <a:endParaRPr lang="en-US" dirty="0"/>
          </a:p>
        </p:txBody>
      </p:sp>
      <p:sp>
        <p:nvSpPr>
          <p:cNvPr id="6" name="Text Placeholder 5"/>
          <p:cNvSpPr>
            <a:spLocks noGrp="1"/>
          </p:cNvSpPr>
          <p:nvPr>
            <p:ph type="body" sz="quarter" idx="3"/>
          </p:nvPr>
        </p:nvSpPr>
        <p:spPr>
          <a:xfrm>
            <a:off x="6172200" y="1336432"/>
            <a:ext cx="5183188" cy="586153"/>
          </a:xfrm>
        </p:spPr>
        <p:txBody>
          <a:bodyPr anchor="ctr"/>
          <a:lstStyle/>
          <a:p>
            <a:r>
              <a:rPr lang="en-US" dirty="0"/>
              <a:t>Part 2</a:t>
            </a:r>
          </a:p>
        </p:txBody>
      </p:sp>
      <p:sp>
        <p:nvSpPr>
          <p:cNvPr id="7" name="Content Placeholder 6"/>
          <p:cNvSpPr>
            <a:spLocks noGrp="1"/>
          </p:cNvSpPr>
          <p:nvPr>
            <p:ph sz="quarter" idx="4"/>
          </p:nvPr>
        </p:nvSpPr>
        <p:spPr>
          <a:xfrm>
            <a:off x="6172199" y="1934308"/>
            <a:ext cx="5269523" cy="4255355"/>
          </a:xfrm>
        </p:spPr>
        <p:txBody>
          <a:bodyPr>
            <a:normAutofit fontScale="85000" lnSpcReduction="10000"/>
          </a:bodyPr>
          <a:lstStyle/>
          <a:p>
            <a:r>
              <a:rPr lang="en-US" dirty="0"/>
              <a:t>Describe your 4-H experience within the last 4-H year.</a:t>
            </a:r>
          </a:p>
          <a:p>
            <a:pPr lvl="1"/>
            <a:r>
              <a:rPr lang="en-US" dirty="0"/>
              <a:t>What was your level of involvement?</a:t>
            </a:r>
            <a:endParaRPr lang="en-US" sz="2000" dirty="0"/>
          </a:p>
          <a:p>
            <a:pPr lvl="1" fontAlgn="base"/>
            <a:r>
              <a:rPr lang="en-US" dirty="0"/>
              <a:t>Identify program experiences that you would consider a “highlight” of your year.</a:t>
            </a:r>
            <a:endParaRPr lang="en-US" sz="2000" dirty="0"/>
          </a:p>
          <a:p>
            <a:pPr lvl="2" fontAlgn="base"/>
            <a:r>
              <a:rPr lang="en-US" dirty="0"/>
              <a:t>Describe these experiences. What did you do? What was involved? Who was a part of this experience? Why did you want to participate? What was accomplished through this experience? What was your favorite part of the experience? What did you learn?</a:t>
            </a:r>
            <a:endParaRPr lang="en-US" sz="1600" dirty="0"/>
          </a:p>
          <a:p>
            <a:pPr lvl="1" fontAlgn="base"/>
            <a:r>
              <a:rPr lang="en-US" dirty="0"/>
              <a:t>How will this past year influence your future (i.e., 4-H experience, classroom experience, career, etc.)?</a:t>
            </a:r>
            <a:endParaRPr lang="en-US" sz="2000" dirty="0"/>
          </a:p>
          <a:p>
            <a:endParaRPr lang="en-US" dirty="0"/>
          </a:p>
        </p:txBody>
      </p:sp>
    </p:spTree>
    <p:extLst>
      <p:ext uri="{BB962C8B-B14F-4D97-AF65-F5344CB8AC3E}">
        <p14:creationId xmlns:p14="http://schemas.microsoft.com/office/powerpoint/2010/main" val="243312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text on a black background&#10;&#10;Description automatically generated">
            <a:extLst>
              <a:ext uri="{FF2B5EF4-FFF2-40B4-BE49-F238E27FC236}">
                <a16:creationId xmlns:a16="http://schemas.microsoft.com/office/drawing/2014/main" id="{E14DAE79-62FB-419F-B217-83BA612F4C6F}"/>
              </a:ext>
            </a:extLst>
          </p:cNvPr>
          <p:cNvPicPr>
            <a:picLocks noChangeAspect="1"/>
          </p:cNvPicPr>
          <p:nvPr/>
        </p:nvPicPr>
        <p:blipFill>
          <a:blip r:embed="rId3"/>
          <a:stretch>
            <a:fillRect/>
          </a:stretch>
        </p:blipFill>
        <p:spPr>
          <a:xfrm>
            <a:off x="2213608" y="1325880"/>
            <a:ext cx="4108913" cy="5317416"/>
          </a:xfrm>
          <a:prstGeom prst="rect">
            <a:avLst/>
          </a:prstGeom>
          <a:ln w="6350">
            <a:solidFill>
              <a:schemeClr val="tx1"/>
            </a:solidFill>
          </a:ln>
        </p:spPr>
      </p:pic>
      <p:sp>
        <p:nvSpPr>
          <p:cNvPr id="9" name="Title 8"/>
          <p:cNvSpPr>
            <a:spLocks noGrp="1"/>
          </p:cNvSpPr>
          <p:nvPr>
            <p:ph type="title"/>
          </p:nvPr>
        </p:nvSpPr>
        <p:spPr>
          <a:xfrm>
            <a:off x="838200" y="365125"/>
            <a:ext cx="10515600" cy="960755"/>
          </a:xfrm>
        </p:spPr>
        <p:txBody>
          <a:bodyPr/>
          <a:lstStyle/>
          <a:p>
            <a:r>
              <a:rPr lang="en-US" dirty="0">
                <a:solidFill>
                  <a:srgbClr val="00B050"/>
                </a:solidFill>
                <a:effectLst>
                  <a:outerShdw blurRad="38100" dist="38100" dir="2700000" algn="tl">
                    <a:srgbClr val="000000">
                      <a:alpha val="43137"/>
                    </a:srgbClr>
                  </a:outerShdw>
                </a:effectLst>
              </a:rPr>
              <a:t>Example: 4-H Experiences, Part 1 &amp; 2</a:t>
            </a:r>
          </a:p>
        </p:txBody>
      </p:sp>
      <p:pic>
        <p:nvPicPr>
          <p:cNvPr id="3" name="Picture 2" descr="A close up of text on a white background&#10;&#10;Description automatically generated">
            <a:extLst>
              <a:ext uri="{FF2B5EF4-FFF2-40B4-BE49-F238E27FC236}">
                <a16:creationId xmlns:a16="http://schemas.microsoft.com/office/drawing/2014/main" id="{1FC33131-F916-4D74-B818-0C968F1A1D74}"/>
              </a:ext>
            </a:extLst>
          </p:cNvPr>
          <p:cNvPicPr>
            <a:picLocks noChangeAspect="1"/>
          </p:cNvPicPr>
          <p:nvPr/>
        </p:nvPicPr>
        <p:blipFill>
          <a:blip r:embed="rId4"/>
          <a:stretch>
            <a:fillRect/>
          </a:stretch>
        </p:blipFill>
        <p:spPr>
          <a:xfrm>
            <a:off x="6418118" y="1325880"/>
            <a:ext cx="4108912" cy="5317416"/>
          </a:xfrm>
          <a:prstGeom prst="rect">
            <a:avLst/>
          </a:prstGeom>
          <a:ln w="6350">
            <a:solidFill>
              <a:schemeClr val="tx1"/>
            </a:solidFill>
          </a:ln>
        </p:spPr>
      </p:pic>
      <p:sp>
        <p:nvSpPr>
          <p:cNvPr id="13" name="Rectangle 12">
            <a:extLst>
              <a:ext uri="{FF2B5EF4-FFF2-40B4-BE49-F238E27FC236}">
                <a16:creationId xmlns:a16="http://schemas.microsoft.com/office/drawing/2014/main" id="{FB10C433-F0A6-41F9-8089-FA886E1B6EFA}"/>
              </a:ext>
            </a:extLst>
          </p:cNvPr>
          <p:cNvSpPr/>
          <p:nvPr/>
        </p:nvSpPr>
        <p:spPr>
          <a:xfrm>
            <a:off x="9031333" y="1448655"/>
            <a:ext cx="2419893" cy="369332"/>
          </a:xfrm>
          <a:prstGeom prst="rect">
            <a:avLst/>
          </a:prstGeom>
          <a:ln w="6350">
            <a:solidFill>
              <a:schemeClr val="tx1"/>
            </a:solidFill>
          </a:ln>
        </p:spPr>
        <p:txBody>
          <a:bodyPr wrap="none">
            <a:spAutoFit/>
          </a:bodyPr>
          <a:lstStyle/>
          <a:p>
            <a:r>
              <a:rPr lang="en-US" dirty="0"/>
              <a:t>Senior Division Example</a:t>
            </a:r>
          </a:p>
        </p:txBody>
      </p:sp>
      <p:sp>
        <p:nvSpPr>
          <p:cNvPr id="14" name="Rectangle 13">
            <a:extLst>
              <a:ext uri="{FF2B5EF4-FFF2-40B4-BE49-F238E27FC236}">
                <a16:creationId xmlns:a16="http://schemas.microsoft.com/office/drawing/2014/main" id="{C759964F-77CF-4881-A313-6837205978FF}"/>
              </a:ext>
            </a:extLst>
          </p:cNvPr>
          <p:cNvSpPr/>
          <p:nvPr/>
        </p:nvSpPr>
        <p:spPr>
          <a:xfrm>
            <a:off x="735463" y="1465332"/>
            <a:ext cx="2394245" cy="369332"/>
          </a:xfrm>
          <a:prstGeom prst="rect">
            <a:avLst/>
          </a:prstGeom>
          <a:ln w="6350">
            <a:solidFill>
              <a:schemeClr val="tx1"/>
            </a:solidFill>
          </a:ln>
        </p:spPr>
        <p:txBody>
          <a:bodyPr wrap="none">
            <a:spAutoFit/>
          </a:bodyPr>
          <a:lstStyle/>
          <a:p>
            <a:r>
              <a:rPr lang="en-US" dirty="0"/>
              <a:t>Junior Division Example</a:t>
            </a:r>
          </a:p>
        </p:txBody>
      </p:sp>
    </p:spTree>
    <p:extLst>
      <p:ext uri="{BB962C8B-B14F-4D97-AF65-F5344CB8AC3E}">
        <p14:creationId xmlns:p14="http://schemas.microsoft.com/office/powerpoint/2010/main" val="213058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17490"/>
          </a:xfrm>
        </p:spPr>
        <p:txBody>
          <a:bodyPr/>
          <a:lstStyle/>
          <a:p>
            <a:r>
              <a:rPr lang="en-US" dirty="0"/>
              <a:t>Leadership Experiences	</a:t>
            </a:r>
          </a:p>
        </p:txBody>
      </p:sp>
      <p:sp>
        <p:nvSpPr>
          <p:cNvPr id="3" name="Text Placeholder 2"/>
          <p:cNvSpPr>
            <a:spLocks noGrp="1"/>
          </p:cNvSpPr>
          <p:nvPr>
            <p:ph type="body" idx="1"/>
          </p:nvPr>
        </p:nvSpPr>
        <p:spPr>
          <a:xfrm>
            <a:off x="839788" y="1307125"/>
            <a:ext cx="5157787" cy="550984"/>
          </a:xfrm>
        </p:spPr>
        <p:txBody>
          <a:bodyPr anchor="ctr"/>
          <a:lstStyle/>
          <a:p>
            <a:r>
              <a:rPr lang="en-US" dirty="0"/>
              <a:t>Part 1</a:t>
            </a:r>
          </a:p>
        </p:txBody>
      </p:sp>
      <p:sp>
        <p:nvSpPr>
          <p:cNvPr id="4" name="Content Placeholder 3"/>
          <p:cNvSpPr>
            <a:spLocks noGrp="1"/>
          </p:cNvSpPr>
          <p:nvPr>
            <p:ph sz="half" idx="2"/>
          </p:nvPr>
        </p:nvSpPr>
        <p:spPr>
          <a:xfrm>
            <a:off x="839788" y="2004646"/>
            <a:ext cx="5157787" cy="4185017"/>
          </a:xfrm>
        </p:spPr>
        <p:txBody>
          <a:bodyPr>
            <a:normAutofit fontScale="77500" lnSpcReduction="20000"/>
          </a:bodyPr>
          <a:lstStyle/>
          <a:p>
            <a:r>
              <a:rPr lang="en-US" dirty="0"/>
              <a:t>Describe your </a:t>
            </a:r>
            <a:r>
              <a:rPr lang="en-US" u="sng" dirty="0"/>
              <a:t>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(Club President), Activities (4-H Lend a Hand Day), Experiences (Being a Junior Ambassador for my county).</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
        <p:nvSpPr>
          <p:cNvPr id="5" name="Text Placeholder 4"/>
          <p:cNvSpPr>
            <a:spLocks noGrp="1"/>
          </p:cNvSpPr>
          <p:nvPr>
            <p:ph type="body" sz="quarter" idx="3"/>
          </p:nvPr>
        </p:nvSpPr>
        <p:spPr>
          <a:xfrm>
            <a:off x="6259512" y="1307126"/>
            <a:ext cx="5183188" cy="550984"/>
          </a:xfrm>
        </p:spPr>
        <p:txBody>
          <a:bodyPr anchor="ctr"/>
          <a:lstStyle/>
          <a:p>
            <a:r>
              <a:rPr lang="en-US" dirty="0"/>
              <a:t>Part 2 </a:t>
            </a:r>
          </a:p>
        </p:txBody>
      </p:sp>
      <p:sp>
        <p:nvSpPr>
          <p:cNvPr id="6" name="Content Placeholder 5"/>
          <p:cNvSpPr>
            <a:spLocks noGrp="1"/>
          </p:cNvSpPr>
          <p:nvPr>
            <p:ph sz="quarter" idx="4"/>
          </p:nvPr>
        </p:nvSpPr>
        <p:spPr>
          <a:xfrm>
            <a:off x="6172200" y="2004646"/>
            <a:ext cx="5183188" cy="4185017"/>
          </a:xfrm>
        </p:spPr>
        <p:txBody>
          <a:bodyPr>
            <a:normAutofit fontScale="77500" lnSpcReduction="20000"/>
          </a:bodyPr>
          <a:lstStyle/>
          <a:p>
            <a:r>
              <a:rPr lang="en-US" dirty="0"/>
              <a:t>Describe your </a:t>
            </a:r>
            <a:r>
              <a:rPr lang="en-US" u="sng" dirty="0"/>
              <a:t>Non 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(Youth Choir Jr. Director), Activities (Sports/Band Camp), and Experiences (Student Council Member).</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Tree>
    <p:extLst>
      <p:ext uri="{BB962C8B-B14F-4D97-AF65-F5344CB8AC3E}">
        <p14:creationId xmlns:p14="http://schemas.microsoft.com/office/powerpoint/2010/main" val="268901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11235690" cy="1325563"/>
          </a:xfrm>
        </p:spPr>
        <p:txBody>
          <a:bodyPr/>
          <a:lstStyle/>
          <a:p>
            <a:r>
              <a:rPr lang="en-US" dirty="0">
                <a:solidFill>
                  <a:srgbClr val="00B050"/>
                </a:solidFill>
                <a:effectLst>
                  <a:outerShdw blurRad="38100" dist="38100" dir="2700000" algn="tl">
                    <a:srgbClr val="000000">
                      <a:alpha val="43137"/>
                    </a:srgbClr>
                  </a:outerShdw>
                </a:effectLst>
              </a:rPr>
              <a:t>Example: Non 4-H Leadership Experiences</a:t>
            </a:r>
          </a:p>
        </p:txBody>
      </p:sp>
      <p:sp>
        <p:nvSpPr>
          <p:cNvPr id="4" name="Content Placeholder 3"/>
          <p:cNvSpPr>
            <a:spLocks noGrp="1"/>
          </p:cNvSpPr>
          <p:nvPr>
            <p:ph sz="half" idx="2"/>
          </p:nvPr>
        </p:nvSpPr>
        <p:spPr>
          <a:xfrm>
            <a:off x="839788" y="1465385"/>
            <a:ext cx="5157787" cy="4724278"/>
          </a:xfrm>
        </p:spPr>
        <p:txBody>
          <a:bodyPr>
            <a:normAutofit fontScale="70000" lnSpcReduction="20000"/>
          </a:bodyPr>
          <a:lstStyle/>
          <a:p>
            <a:pPr marL="0" indent="0">
              <a:buNone/>
            </a:pPr>
            <a:r>
              <a:rPr lang="en-US" dirty="0"/>
              <a:t>One the most influential experiences that has helped me build my leadership skills has been being a part of the Worship Committee at my church. </a:t>
            </a:r>
          </a:p>
          <a:p>
            <a:pPr marL="0" indent="0">
              <a:buNone/>
            </a:pPr>
            <a:r>
              <a:rPr lang="en-US" dirty="0"/>
              <a:t>As the only youth on the committee, I am responsible for sharing what music or scripture would be meaningful for youth to hear as they participate in worship. In order to be successful, I have really worked on developing my assertiveness and my listening skills. I meet monthly with the Worship Committee. </a:t>
            </a:r>
          </a:p>
          <a:p>
            <a:pPr marL="0" indent="0">
              <a:buNone/>
            </a:pPr>
            <a:r>
              <a:rPr lang="en-US" dirty="0"/>
              <a:t>I have learned the following things about leadership:</a:t>
            </a:r>
          </a:p>
          <a:p>
            <a:pPr lvl="1"/>
            <a:r>
              <a:rPr lang="en-US" dirty="0"/>
              <a:t>Not being afraid to say your opinion, even if you are the youngest in the room</a:t>
            </a:r>
          </a:p>
          <a:p>
            <a:pPr lvl="1"/>
            <a:r>
              <a:rPr lang="en-US" dirty="0"/>
              <a:t>Asking my friends for their opinions before I attend meetings so I can represent them</a:t>
            </a:r>
          </a:p>
          <a:p>
            <a:pPr lvl="1"/>
            <a:r>
              <a:rPr lang="en-US" dirty="0"/>
              <a:t>Public speaking skills as I read scripture and welcome people to church</a:t>
            </a:r>
          </a:p>
          <a:p>
            <a:pPr lvl="1"/>
            <a:endParaRPr lang="en-US" dirty="0"/>
          </a:p>
        </p:txBody>
      </p:sp>
      <p:sp>
        <p:nvSpPr>
          <p:cNvPr id="5" name="Text Placeholder 4"/>
          <p:cNvSpPr>
            <a:spLocks noGrp="1"/>
          </p:cNvSpPr>
          <p:nvPr>
            <p:ph type="body" sz="quarter" idx="3"/>
          </p:nvPr>
        </p:nvSpPr>
        <p:spPr>
          <a:xfrm>
            <a:off x="6172200" y="1563932"/>
            <a:ext cx="5183188" cy="823912"/>
          </a:xfrm>
        </p:spPr>
        <p:txBody>
          <a:bodyPr/>
          <a:lstStyle/>
          <a:p>
            <a:pPr algn="ctr"/>
            <a:r>
              <a:rPr lang="en-US" dirty="0"/>
              <a:t>Leading worship services at my church</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21415" y="2505074"/>
            <a:ext cx="2855013" cy="4007037"/>
          </a:xfrm>
          <a:ln w="6350">
            <a:solidFill>
              <a:schemeClr val="tx1"/>
            </a:solidFill>
          </a:ln>
        </p:spPr>
      </p:pic>
    </p:spTree>
    <p:extLst>
      <p:ext uri="{BB962C8B-B14F-4D97-AF65-F5344CB8AC3E}">
        <p14:creationId xmlns:p14="http://schemas.microsoft.com/office/powerpoint/2010/main" val="352815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587547"/>
            <a:ext cx="10515600" cy="1325563"/>
          </a:xfrm>
        </p:spPr>
        <p:txBody>
          <a:bodyPr/>
          <a:lstStyle/>
          <a:p>
            <a:r>
              <a:rPr lang="en-US" dirty="0"/>
              <a:t>Community Involvement/</a:t>
            </a:r>
            <a:br>
              <a:rPr lang="en-US" dirty="0"/>
            </a:br>
            <a:r>
              <a:rPr lang="en-US" dirty="0"/>
              <a:t>			Service-Learning Experiences</a:t>
            </a:r>
          </a:p>
        </p:txBody>
      </p:sp>
      <p:sp>
        <p:nvSpPr>
          <p:cNvPr id="8" name="Content Placeholder 7"/>
          <p:cNvSpPr>
            <a:spLocks noGrp="1"/>
          </p:cNvSpPr>
          <p:nvPr>
            <p:ph idx="1"/>
          </p:nvPr>
        </p:nvSpPr>
        <p:spPr>
          <a:xfrm>
            <a:off x="838200" y="2258111"/>
            <a:ext cx="10515600" cy="3920267"/>
          </a:xfrm>
        </p:spPr>
        <p:txBody>
          <a:bodyPr/>
          <a:lstStyle/>
          <a:p>
            <a:r>
              <a:rPr lang="en-US" dirty="0"/>
              <a:t>Describe your involvement in volunteer service to others and/or the community through 4-H or other opportunities.</a:t>
            </a:r>
          </a:p>
          <a:p>
            <a:pPr lvl="1" fontAlgn="base"/>
            <a:r>
              <a:rPr lang="en-US" dirty="0"/>
              <a:t>List the type of involvement</a:t>
            </a:r>
          </a:p>
          <a:p>
            <a:pPr lvl="1" fontAlgn="base"/>
            <a:r>
              <a:rPr lang="en-US" dirty="0"/>
              <a:t>When did the experiences occur?</a:t>
            </a:r>
          </a:p>
          <a:p>
            <a:pPr lvl="1" fontAlgn="base"/>
            <a:r>
              <a:rPr lang="en-US" dirty="0"/>
              <a:t>What were the duties, responsibilities, and skills you used to be successful?</a:t>
            </a:r>
          </a:p>
          <a:p>
            <a:pPr lvl="1" fontAlgn="base"/>
            <a:r>
              <a:rPr lang="en-US" dirty="0"/>
              <a:t>What did you learn in each of your experiences?</a:t>
            </a:r>
          </a:p>
          <a:p>
            <a:pPr marL="0" indent="0">
              <a:buNone/>
            </a:pPr>
            <a:br>
              <a:rPr lang="en-US" dirty="0"/>
            </a:br>
            <a:endParaRPr lang="en-US" dirty="0"/>
          </a:p>
        </p:txBody>
      </p:sp>
    </p:spTree>
    <p:extLst>
      <p:ext uri="{BB962C8B-B14F-4D97-AF65-F5344CB8AC3E}">
        <p14:creationId xmlns:p14="http://schemas.microsoft.com/office/powerpoint/2010/main" val="215537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365125"/>
            <a:ext cx="10849708" cy="1325563"/>
          </a:xfrm>
        </p:spPr>
        <p:txBody>
          <a:bodyPr/>
          <a:lstStyle/>
          <a:p>
            <a:r>
              <a:rPr lang="en-US" dirty="0">
                <a:solidFill>
                  <a:srgbClr val="00B050"/>
                </a:solidFill>
                <a:effectLst>
                  <a:outerShdw blurRad="38100" dist="38100" dir="2700000" algn="tl">
                    <a:srgbClr val="000000">
                      <a:alpha val="43137"/>
                    </a:srgbClr>
                  </a:outerShdw>
                </a:effectLst>
              </a:rPr>
              <a:t>Example: Community Involvement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4775"/>
            <a:ext cx="5801784" cy="4351338"/>
          </a:xfrm>
          <a:ln w="6350">
            <a:solidFill>
              <a:schemeClr val="tx1"/>
            </a:solidFill>
          </a:ln>
        </p:spPr>
      </p:pic>
      <p:sp>
        <p:nvSpPr>
          <p:cNvPr id="5" name="Left Arrow 4"/>
          <p:cNvSpPr/>
          <p:nvPr/>
        </p:nvSpPr>
        <p:spPr>
          <a:xfrm>
            <a:off x="5052647" y="3001353"/>
            <a:ext cx="1587338" cy="152375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030" y="5839559"/>
            <a:ext cx="5498123" cy="369332"/>
          </a:xfrm>
          <a:prstGeom prst="rect">
            <a:avLst/>
          </a:prstGeom>
          <a:noFill/>
        </p:spPr>
        <p:txBody>
          <a:bodyPr wrap="square" rtlCol="0">
            <a:spAutoFit/>
          </a:bodyPr>
          <a:lstStyle/>
          <a:p>
            <a:pPr algn="ctr"/>
            <a:r>
              <a:rPr lang="en-US" i="1" dirty="0"/>
              <a:t>My 4-H club cleaning up the Old Market</a:t>
            </a:r>
          </a:p>
        </p:txBody>
      </p:sp>
      <p:sp>
        <p:nvSpPr>
          <p:cNvPr id="7" name="TextBox 6"/>
          <p:cNvSpPr txBox="1"/>
          <p:nvPr/>
        </p:nvSpPr>
        <p:spPr>
          <a:xfrm>
            <a:off x="5533292" y="3259015"/>
            <a:ext cx="954861" cy="923330"/>
          </a:xfrm>
          <a:prstGeom prst="rect">
            <a:avLst/>
          </a:prstGeom>
          <a:noFill/>
        </p:spPr>
        <p:txBody>
          <a:bodyPr wrap="square" rtlCol="0">
            <a:spAutoFit/>
          </a:bodyPr>
          <a:lstStyle/>
          <a:p>
            <a:r>
              <a:rPr lang="en-US" dirty="0"/>
              <a:t>I am ready to clean!</a:t>
            </a:r>
          </a:p>
        </p:txBody>
      </p:sp>
      <p:sp>
        <p:nvSpPr>
          <p:cNvPr id="8" name="TextBox 7"/>
          <p:cNvSpPr txBox="1"/>
          <p:nvPr/>
        </p:nvSpPr>
        <p:spPr>
          <a:xfrm>
            <a:off x="6968799" y="1479675"/>
            <a:ext cx="4582070" cy="5016758"/>
          </a:xfrm>
          <a:prstGeom prst="rect">
            <a:avLst/>
          </a:prstGeom>
          <a:noFill/>
        </p:spPr>
        <p:txBody>
          <a:bodyPr wrap="square" rtlCol="0">
            <a:spAutoFit/>
          </a:bodyPr>
          <a:lstStyle/>
          <a:p>
            <a:r>
              <a:rPr lang="en-US" sz="2000" dirty="0"/>
              <a:t>Picking up trash may not seem like a fun way to spend Saturdays, but the members of my 4-H club love getting together every other month for trash clean up day in the Old Market.  We have been doing this for the last year. </a:t>
            </a:r>
          </a:p>
          <a:p>
            <a:endParaRPr lang="en-US" sz="1000" dirty="0"/>
          </a:p>
          <a:p>
            <a:r>
              <a:rPr lang="en-US" sz="2000" dirty="0"/>
              <a:t>We compete to see who can fill up the most bags and what is the most unusual piece of trash we can find. I have learned to enjoy serving my community and that when we work together, jobs that may be boring become a lot more exciting. I have also learned that littering is the worst. If I ever did litter when I was younger, I never litter now!</a:t>
            </a:r>
          </a:p>
        </p:txBody>
      </p:sp>
    </p:spTree>
    <p:extLst>
      <p:ext uri="{BB962C8B-B14F-4D97-AF65-F5344CB8AC3E}">
        <p14:creationId xmlns:p14="http://schemas.microsoft.com/office/powerpoint/2010/main" val="350304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0937"/>
          </a:xfrm>
        </p:spPr>
        <p:txBody>
          <a:bodyPr/>
          <a:lstStyle/>
          <a:p>
            <a:r>
              <a:rPr lang="en-US" dirty="0"/>
              <a:t>Career Spark</a:t>
            </a:r>
          </a:p>
        </p:txBody>
      </p:sp>
      <p:sp>
        <p:nvSpPr>
          <p:cNvPr id="3" name="Content Placeholder 2"/>
          <p:cNvSpPr>
            <a:spLocks noGrp="1"/>
          </p:cNvSpPr>
          <p:nvPr>
            <p:ph idx="1"/>
          </p:nvPr>
        </p:nvSpPr>
        <p:spPr>
          <a:xfrm>
            <a:off x="838200" y="1606062"/>
            <a:ext cx="10515600" cy="4570901"/>
          </a:xfrm>
        </p:spPr>
        <p:txBody>
          <a:bodyPr>
            <a:normAutofit lnSpcReduction="10000"/>
          </a:bodyPr>
          <a:lstStyle/>
          <a:p>
            <a:r>
              <a:rPr lang="en-US" dirty="0"/>
              <a:t>Describe how your 4-H experiences have sparked your interest in a future career field.</a:t>
            </a:r>
          </a:p>
          <a:p>
            <a:pPr lvl="1"/>
            <a:r>
              <a:rPr lang="en-US" dirty="0"/>
              <a:t>Spark equals interests and passions young people have that light a fire in their lives and express the essence of who they are and what they offer to the world (Search Institute)</a:t>
            </a:r>
          </a:p>
          <a:p>
            <a:pPr lvl="1"/>
            <a:r>
              <a:rPr lang="en-US" dirty="0"/>
              <a:t>What has 4-H “sparked” in you that you are curious to explore?</a:t>
            </a:r>
          </a:p>
          <a:p>
            <a:pPr lvl="1"/>
            <a:r>
              <a:rPr lang="en-US" dirty="0"/>
              <a:t>How do you see yourself contributing professionally to your community in the future?</a:t>
            </a:r>
          </a:p>
          <a:p>
            <a:pPr lvl="1"/>
            <a:r>
              <a:rPr lang="en-US" dirty="0"/>
              <a:t>How has 4-H influenced how you see yourself in this future role professionally? </a:t>
            </a:r>
          </a:p>
          <a:p>
            <a:pPr lvl="1"/>
            <a:r>
              <a:rPr lang="en-US" dirty="0"/>
              <a:t>Explain any experiences you have pursued in connection with your career spark.</a:t>
            </a:r>
            <a:br>
              <a:rPr lang="en-US" dirty="0"/>
            </a:br>
            <a:endParaRPr lang="en-US" dirty="0"/>
          </a:p>
        </p:txBody>
      </p:sp>
    </p:spTree>
    <p:extLst>
      <p:ext uri="{BB962C8B-B14F-4D97-AF65-F5344CB8AC3E}">
        <p14:creationId xmlns:p14="http://schemas.microsoft.com/office/powerpoint/2010/main" val="32676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1826"/>
          </a:xfrm>
        </p:spPr>
        <p:txBody>
          <a:bodyPr/>
          <a:lstStyle/>
          <a:p>
            <a:r>
              <a:rPr lang="en-US" dirty="0"/>
              <a:t>Agenda</a:t>
            </a:r>
          </a:p>
        </p:txBody>
      </p:sp>
      <p:sp>
        <p:nvSpPr>
          <p:cNvPr id="3" name="Content Placeholder 2"/>
          <p:cNvSpPr>
            <a:spLocks noGrp="1"/>
          </p:cNvSpPr>
          <p:nvPr>
            <p:ph idx="1"/>
          </p:nvPr>
        </p:nvSpPr>
        <p:spPr>
          <a:xfrm>
            <a:off x="1125416" y="1405890"/>
            <a:ext cx="10228384" cy="4686300"/>
          </a:xfrm>
        </p:spPr>
        <p:txBody>
          <a:bodyPr>
            <a:normAutofit fontScale="92500" lnSpcReduction="10000"/>
          </a:bodyPr>
          <a:lstStyle/>
          <a:p>
            <a:r>
              <a:rPr lang="en-US" dirty="0"/>
              <a:t>Welcome!</a:t>
            </a:r>
          </a:p>
          <a:p>
            <a:r>
              <a:rPr lang="en-US" dirty="0"/>
              <a:t>Background for change to the Achievement Application</a:t>
            </a:r>
          </a:p>
          <a:p>
            <a:r>
              <a:rPr lang="en-US" dirty="0"/>
              <a:t>Moving Forward</a:t>
            </a:r>
          </a:p>
          <a:p>
            <a:r>
              <a:rPr lang="en-US" dirty="0"/>
              <a:t>Introduction to the Application</a:t>
            </a:r>
          </a:p>
          <a:p>
            <a:r>
              <a:rPr lang="en-US" dirty="0"/>
              <a:t>Dawson County Achievement Application Components</a:t>
            </a:r>
          </a:p>
          <a:p>
            <a:r>
              <a:rPr lang="en-US" dirty="0"/>
              <a:t>Livestock Premiums</a:t>
            </a:r>
          </a:p>
          <a:p>
            <a:r>
              <a:rPr lang="en-US" dirty="0"/>
              <a:t>Outstanding Junior Leader</a:t>
            </a:r>
          </a:p>
          <a:p>
            <a:r>
              <a:rPr lang="en-US" dirty="0"/>
              <a:t>Judging</a:t>
            </a:r>
          </a:p>
          <a:p>
            <a:r>
              <a:rPr lang="en-US" dirty="0"/>
              <a:t>Documents</a:t>
            </a:r>
          </a:p>
          <a:p>
            <a:pPr lvl="1"/>
            <a:r>
              <a:rPr lang="en-US" dirty="0">
                <a:hlinkClick r:id="rId3"/>
              </a:rPr>
              <a:t>https://extension.unl.edu/statewide/dawson/dawson-county-4-h-annual-achievement-application/</a:t>
            </a:r>
            <a:r>
              <a:rPr lang="en-US" dirty="0"/>
              <a:t> </a:t>
            </a:r>
          </a:p>
          <a:p>
            <a:endParaRPr lang="en-US" dirty="0"/>
          </a:p>
        </p:txBody>
      </p:sp>
    </p:spTree>
    <p:extLst>
      <p:ext uri="{BB962C8B-B14F-4D97-AF65-F5344CB8AC3E}">
        <p14:creationId xmlns:p14="http://schemas.microsoft.com/office/powerpoint/2010/main" val="186225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p:spPr>
        <p:txBody>
          <a:bodyPr/>
          <a:lstStyle/>
          <a:p>
            <a:r>
              <a:rPr lang="en-US" dirty="0">
                <a:solidFill>
                  <a:srgbClr val="00B050"/>
                </a:solidFill>
                <a:effectLst>
                  <a:outerShdw blurRad="38100" dist="38100" dir="2700000" algn="tl">
                    <a:srgbClr val="000000">
                      <a:alpha val="43137"/>
                    </a:srgbClr>
                  </a:outerShdw>
                </a:effectLst>
              </a:rPr>
              <a:t>Example: Career Spark</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38" y="1600778"/>
            <a:ext cx="4298462" cy="3223847"/>
          </a:xfrm>
          <a:prstGeom prst="rect">
            <a:avLst/>
          </a:prstGeom>
          <a:ln w="6350">
            <a:solidFill>
              <a:schemeClr val="tx1"/>
            </a:solidFill>
          </a:ln>
        </p:spPr>
      </p:pic>
      <p:sp>
        <p:nvSpPr>
          <p:cNvPr id="5" name="Rectangle 4"/>
          <p:cNvSpPr/>
          <p:nvPr/>
        </p:nvSpPr>
        <p:spPr>
          <a:xfrm>
            <a:off x="5076093" y="1509338"/>
            <a:ext cx="6438900" cy="4939814"/>
          </a:xfrm>
          <a:prstGeom prst="rect">
            <a:avLst/>
          </a:prstGeom>
        </p:spPr>
        <p:txBody>
          <a:bodyPr wrap="square">
            <a:spAutoFit/>
          </a:bodyPr>
          <a:lstStyle/>
          <a:p>
            <a:r>
              <a:rPr lang="en-US" sz="2100" dirty="0"/>
              <a:t>My love for baking began in the 5</a:t>
            </a:r>
            <a:r>
              <a:rPr lang="en-US" sz="2100" baseline="30000" dirty="0"/>
              <a:t>th</a:t>
            </a:r>
            <a:r>
              <a:rPr lang="en-US" sz="2100" dirty="0"/>
              <a:t> grade as I was working on mastering different cookie making techniques with 4-H. I have continued to learn new skills in baking, and have taken 10 projects to the state fair, earning all purple ribbons. As a result, I want to become a professional baker.  Here is a list of things I am doing to follow my spark:</a:t>
            </a:r>
          </a:p>
          <a:p>
            <a:pPr marL="285750" indent="-285750">
              <a:buFont typeface="Arial" panose="020B0604020202020204" pitchFamily="34" charset="0"/>
              <a:buChar char="•"/>
            </a:pPr>
            <a:r>
              <a:rPr lang="en-US" sz="2100" dirty="0"/>
              <a:t>Enrolled in French at my school. I am learning the language because I want to study at Le Cordon Bleu in Paris, France after I earn a degree at UNL. Go Big Red!</a:t>
            </a:r>
          </a:p>
          <a:p>
            <a:pPr marL="285750" indent="-285750">
              <a:buFont typeface="Arial" panose="020B0604020202020204" pitchFamily="34" charset="0"/>
              <a:buChar char="•"/>
            </a:pPr>
            <a:r>
              <a:rPr lang="en-US" sz="2100" dirty="0"/>
              <a:t>Volunteer as a teen leader for food science camp at Metro Community College.</a:t>
            </a:r>
          </a:p>
          <a:p>
            <a:pPr marL="285750" indent="-285750">
              <a:buFont typeface="Arial" panose="020B0604020202020204" pitchFamily="34" charset="0"/>
              <a:buChar char="•"/>
            </a:pPr>
            <a:r>
              <a:rPr lang="en-US" sz="2100" dirty="0"/>
              <a:t>Plan on majoring in business at UNL because I want to be confident in my skills as an entrepreneur when I open my bakery. </a:t>
            </a:r>
          </a:p>
        </p:txBody>
      </p:sp>
      <p:sp>
        <p:nvSpPr>
          <p:cNvPr id="6" name="TextBox 5"/>
          <p:cNvSpPr txBox="1"/>
          <p:nvPr/>
        </p:nvSpPr>
        <p:spPr>
          <a:xfrm>
            <a:off x="677007" y="5082599"/>
            <a:ext cx="4298462" cy="369332"/>
          </a:xfrm>
          <a:prstGeom prst="rect">
            <a:avLst/>
          </a:prstGeom>
          <a:noFill/>
        </p:spPr>
        <p:txBody>
          <a:bodyPr wrap="square" rtlCol="0">
            <a:spAutoFit/>
          </a:bodyPr>
          <a:lstStyle/>
          <a:p>
            <a:r>
              <a:rPr lang="en-US" i="1" dirty="0"/>
              <a:t>My first summer mixing it up with baking!</a:t>
            </a:r>
          </a:p>
        </p:txBody>
      </p:sp>
    </p:spTree>
    <p:extLst>
      <p:ext uri="{BB962C8B-B14F-4D97-AF65-F5344CB8AC3E}">
        <p14:creationId xmlns:p14="http://schemas.microsoft.com/office/powerpoint/2010/main" val="11061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365125"/>
            <a:ext cx="10755923" cy="877521"/>
          </a:xfrm>
        </p:spPr>
        <p:txBody>
          <a:bodyPr/>
          <a:lstStyle/>
          <a:p>
            <a:r>
              <a:rPr lang="en-US" dirty="0"/>
              <a:t>Representing Nebraska 4-H Section</a:t>
            </a:r>
          </a:p>
        </p:txBody>
      </p:sp>
      <p:sp>
        <p:nvSpPr>
          <p:cNvPr id="3" name="Content Placeholder 2"/>
          <p:cNvSpPr>
            <a:spLocks noGrp="1"/>
          </p:cNvSpPr>
          <p:nvPr>
            <p:ph idx="1"/>
          </p:nvPr>
        </p:nvSpPr>
        <p:spPr>
          <a:xfrm>
            <a:off x="597877" y="1242646"/>
            <a:ext cx="11153399" cy="5232295"/>
          </a:xfrm>
        </p:spPr>
        <p:txBody>
          <a:bodyPr>
            <a:normAutofit fontScale="77500" lnSpcReduction="20000"/>
          </a:bodyPr>
          <a:lstStyle/>
          <a:p>
            <a:r>
              <a:rPr lang="en-US" u="sng" dirty="0"/>
              <a:t>Only complete this additional section if applying for National 4-H Congress and National 4-H Conference</a:t>
            </a:r>
          </a:p>
          <a:p>
            <a:r>
              <a:rPr lang="en-US" dirty="0"/>
              <a:t>Must be 15-19 years of age during the calendar year in which the trip occurs</a:t>
            </a:r>
          </a:p>
          <a:p>
            <a:r>
              <a:rPr lang="en-US" dirty="0"/>
              <a:t>1 additional page</a:t>
            </a:r>
          </a:p>
          <a:p>
            <a:r>
              <a:rPr lang="en-US" dirty="0"/>
              <a:t>2 Headings</a:t>
            </a:r>
          </a:p>
          <a:p>
            <a:pPr lvl="1"/>
            <a:r>
              <a:rPr lang="en-US" b="1" dirty="0"/>
              <a:t>Representing Nebraska 4-H</a:t>
            </a:r>
          </a:p>
          <a:p>
            <a:pPr lvl="2"/>
            <a:r>
              <a:rPr lang="en-US" dirty="0"/>
              <a:t>Share why you would like to represent Nebraska 4-H as a delegate at this national leadership opportunity.</a:t>
            </a:r>
          </a:p>
          <a:p>
            <a:pPr lvl="2"/>
            <a:r>
              <a:rPr lang="en-US" dirty="0"/>
              <a:t>If you are selected to attend one of these opportunities, how will you share the skills and knowledge you gain with others in your county and throughout Nebraska?</a:t>
            </a:r>
          </a:p>
          <a:p>
            <a:pPr lvl="2"/>
            <a:r>
              <a:rPr lang="en-US" dirty="0"/>
              <a:t>How will you promote this leadership experience to other 4-H members, volunteers and decision makers?</a:t>
            </a:r>
          </a:p>
          <a:p>
            <a:pPr lvl="1"/>
            <a:r>
              <a:rPr lang="en-US" b="1" dirty="0"/>
              <a:t>As a Nebraska 4-H Youth Leader, When I Look at My State</a:t>
            </a:r>
          </a:p>
          <a:p>
            <a:pPr lvl="2"/>
            <a:r>
              <a:rPr lang="en-US" dirty="0"/>
              <a:t>I am proud of . . .   I am concerned about . . .   I want to start . . . in Nebraska</a:t>
            </a:r>
          </a:p>
          <a:p>
            <a:r>
              <a:rPr lang="en-US" dirty="0"/>
              <a:t>Applicants should </a:t>
            </a:r>
          </a:p>
          <a:p>
            <a:pPr lvl="1"/>
            <a:r>
              <a:rPr lang="en-US" dirty="0"/>
              <a:t>Write about their motivation for participating in a national opportunity</a:t>
            </a:r>
          </a:p>
          <a:p>
            <a:pPr lvl="1"/>
            <a:r>
              <a:rPr lang="en-US" dirty="0"/>
              <a:t>Write about how they will share their experiences</a:t>
            </a:r>
          </a:p>
          <a:p>
            <a:r>
              <a:rPr lang="en-US" dirty="0"/>
              <a:t>This is about understanding the why of guiding the youth to apply for this opportunity</a:t>
            </a:r>
          </a:p>
          <a:p>
            <a:r>
              <a:rPr lang="en-US" dirty="0"/>
              <a:t>Reflect the youth’s experiences and voice</a:t>
            </a:r>
          </a:p>
        </p:txBody>
      </p:sp>
    </p:spTree>
    <p:extLst>
      <p:ext uri="{BB962C8B-B14F-4D97-AF65-F5344CB8AC3E}">
        <p14:creationId xmlns:p14="http://schemas.microsoft.com/office/powerpoint/2010/main" val="282701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406"/>
            <a:ext cx="10515600" cy="1325563"/>
          </a:xfrm>
        </p:spPr>
        <p:txBody>
          <a:bodyPr/>
          <a:lstStyle/>
          <a:p>
            <a:r>
              <a:rPr lang="en-US" dirty="0">
                <a:solidFill>
                  <a:srgbClr val="00B050"/>
                </a:solidFill>
                <a:effectLst>
                  <a:outerShdw blurRad="38100" dist="38100" dir="2700000" algn="tl">
                    <a:srgbClr val="000000">
                      <a:alpha val="43137"/>
                    </a:srgbClr>
                  </a:outerShdw>
                </a:effectLst>
              </a:rPr>
              <a:t>Example: As a Nebraska 4-H youth leader, when I look at my state:</a:t>
            </a:r>
          </a:p>
        </p:txBody>
      </p:sp>
      <p:sp>
        <p:nvSpPr>
          <p:cNvPr id="3" name="Content Placeholder 2"/>
          <p:cNvSpPr>
            <a:spLocks noGrp="1"/>
          </p:cNvSpPr>
          <p:nvPr>
            <p:ph idx="1"/>
          </p:nvPr>
        </p:nvSpPr>
        <p:spPr>
          <a:xfrm>
            <a:off x="838200" y="2038865"/>
            <a:ext cx="10515600" cy="4300150"/>
          </a:xfrm>
        </p:spPr>
        <p:txBody>
          <a:bodyPr>
            <a:normAutofit lnSpcReduction="10000"/>
          </a:bodyPr>
          <a:lstStyle/>
          <a:p>
            <a:r>
              <a:rPr lang="en-US" dirty="0"/>
              <a:t>I am proud of the way people in my state come together to help each other in hard times. I was so inspired to see how adults and youth were willing to step up and give all they had to help victims of the flood. </a:t>
            </a:r>
          </a:p>
          <a:p>
            <a:r>
              <a:rPr lang="en-US" dirty="0"/>
              <a:t>I am concerned about the increased use of illegal drugs in my school.  I am noticing more and more friends talking about illegal drugs as though they are no big deal and won’t impact their future.  I am concerned more and more friends will start using drugs recreationally. </a:t>
            </a:r>
          </a:p>
          <a:p>
            <a:r>
              <a:rPr lang="en-US" dirty="0"/>
              <a:t>I want to start talking about how we can come together to decrease youth illegal drug use in Nebraska. </a:t>
            </a:r>
          </a:p>
        </p:txBody>
      </p:sp>
    </p:spTree>
    <p:extLst>
      <p:ext uri="{BB962C8B-B14F-4D97-AF65-F5344CB8AC3E}">
        <p14:creationId xmlns:p14="http://schemas.microsoft.com/office/powerpoint/2010/main" val="81285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a:noFill/>
          <a:ln>
            <a:noFill/>
          </a:ln>
        </p:spPr>
        <p:txBody>
          <a:bodyPr/>
          <a:lstStyle/>
          <a:p>
            <a:r>
              <a:rPr lang="en-US" dirty="0">
                <a:ln>
                  <a:solidFill>
                    <a:schemeClr val="tx1"/>
                  </a:solidFill>
                </a:ln>
              </a:rPr>
              <a:t>4-H Project and Activity Photographs</a:t>
            </a:r>
          </a:p>
        </p:txBody>
      </p:sp>
      <p:sp>
        <p:nvSpPr>
          <p:cNvPr id="3" name="Content Placeholder 2"/>
          <p:cNvSpPr>
            <a:spLocks noGrp="1"/>
          </p:cNvSpPr>
          <p:nvPr>
            <p:ph idx="1"/>
          </p:nvPr>
        </p:nvSpPr>
        <p:spPr>
          <a:xfrm>
            <a:off x="617838" y="1606062"/>
            <a:ext cx="10735962" cy="4955376"/>
          </a:xfrm>
        </p:spPr>
        <p:txBody>
          <a:bodyPr>
            <a:normAutofit fontScale="92500" lnSpcReduction="20000"/>
          </a:bodyPr>
          <a:lstStyle/>
          <a:p>
            <a:r>
              <a:rPr lang="en-US" dirty="0"/>
              <a:t>Photographs may be used to illustrate the highlights of the project and activity.  </a:t>
            </a:r>
          </a:p>
          <a:p>
            <a:r>
              <a:rPr lang="en-US" dirty="0"/>
              <a:t>Photographs depicting special practices followed, progress, or leadership activities provide excellent documentation. "Action" photos provide more impressive documentation of 4-H activities.  May also include honors and recognition received, if necessary to fill the page.  </a:t>
            </a:r>
          </a:p>
          <a:p>
            <a:r>
              <a:rPr lang="en-US" dirty="0"/>
              <a:t>Project and activity photographs are a composite of the current year.         </a:t>
            </a:r>
          </a:p>
          <a:p>
            <a:r>
              <a:rPr lang="en-US" dirty="0"/>
              <a:t>Photos should be securely mounted on 8.5 X 11 inch paper, portrait, and one side only, with a brief caption explaining the picture.  </a:t>
            </a:r>
          </a:p>
          <a:p>
            <a:r>
              <a:rPr lang="en-US" dirty="0"/>
              <a:t>These should be descriptive captions.  They might identify the event, year, and/or your role.  </a:t>
            </a:r>
          </a:p>
          <a:p>
            <a:r>
              <a:rPr lang="en-US" u="sng" dirty="0"/>
              <a:t>One page maximum</a:t>
            </a:r>
            <a:r>
              <a:rPr lang="en-US" dirty="0"/>
              <a:t> per annual application. (NOTE: one page of photos will be allowed.) </a:t>
            </a:r>
            <a:br>
              <a:rPr lang="en-US" dirty="0"/>
            </a:br>
            <a:endParaRPr lang="en-US" dirty="0"/>
          </a:p>
        </p:txBody>
      </p:sp>
    </p:spTree>
    <p:extLst>
      <p:ext uri="{BB962C8B-B14F-4D97-AF65-F5344CB8AC3E}">
        <p14:creationId xmlns:p14="http://schemas.microsoft.com/office/powerpoint/2010/main" val="3365867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4-H Project and Activity Photo Page Examples</a:t>
            </a:r>
          </a:p>
        </p:txBody>
      </p:sp>
      <p:pic>
        <p:nvPicPr>
          <p:cNvPr id="4" name="Picture 3" descr="A picture containing text, photo, newspaper, different&#10;&#10;Description automatically generated">
            <a:extLst>
              <a:ext uri="{FF2B5EF4-FFF2-40B4-BE49-F238E27FC236}">
                <a16:creationId xmlns:a16="http://schemas.microsoft.com/office/drawing/2014/main" id="{C2E6CD33-7EAC-4964-A367-63DD73551494}"/>
              </a:ext>
            </a:extLst>
          </p:cNvPr>
          <p:cNvPicPr>
            <a:picLocks noChangeAspect="1"/>
          </p:cNvPicPr>
          <p:nvPr/>
        </p:nvPicPr>
        <p:blipFill>
          <a:blip r:embed="rId3"/>
          <a:stretch>
            <a:fillRect/>
          </a:stretch>
        </p:blipFill>
        <p:spPr>
          <a:xfrm>
            <a:off x="1946633" y="1060941"/>
            <a:ext cx="4228659" cy="5472382"/>
          </a:xfrm>
          <a:prstGeom prst="rect">
            <a:avLst/>
          </a:prstGeom>
          <a:ln w="6350">
            <a:solidFill>
              <a:schemeClr val="tx1"/>
            </a:solidFill>
          </a:ln>
        </p:spPr>
      </p:pic>
      <p:pic>
        <p:nvPicPr>
          <p:cNvPr id="7" name="Picture 6" descr="A picture containing newspaper, text, photo, different&#10;&#10;Description automatically generated">
            <a:extLst>
              <a:ext uri="{FF2B5EF4-FFF2-40B4-BE49-F238E27FC236}">
                <a16:creationId xmlns:a16="http://schemas.microsoft.com/office/drawing/2014/main" id="{00BA0FEE-E6E9-4138-8B68-70DF661992B6}"/>
              </a:ext>
            </a:extLst>
          </p:cNvPr>
          <p:cNvPicPr>
            <a:picLocks noChangeAspect="1"/>
          </p:cNvPicPr>
          <p:nvPr/>
        </p:nvPicPr>
        <p:blipFill>
          <a:blip r:embed="rId4"/>
          <a:stretch>
            <a:fillRect/>
          </a:stretch>
        </p:blipFill>
        <p:spPr>
          <a:xfrm>
            <a:off x="6281310" y="1060941"/>
            <a:ext cx="4228128" cy="5471694"/>
          </a:xfrm>
          <a:prstGeom prst="rect">
            <a:avLst/>
          </a:prstGeom>
          <a:ln w="6350">
            <a:solidFill>
              <a:schemeClr val="tx1"/>
            </a:solidFill>
          </a:ln>
        </p:spPr>
      </p:pic>
    </p:spTree>
    <p:extLst>
      <p:ext uri="{BB962C8B-B14F-4D97-AF65-F5344CB8AC3E}">
        <p14:creationId xmlns:p14="http://schemas.microsoft.com/office/powerpoint/2010/main" val="422258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p:spPr>
        <p:txBody>
          <a:bodyPr/>
          <a:lstStyle/>
          <a:p>
            <a:r>
              <a:rPr lang="en-US" dirty="0"/>
              <a:t>Dawson County Livestock Premiums</a:t>
            </a:r>
          </a:p>
        </p:txBody>
      </p:sp>
      <p:sp>
        <p:nvSpPr>
          <p:cNvPr id="3" name="Content Placeholder 2"/>
          <p:cNvSpPr>
            <a:spLocks noGrp="1"/>
          </p:cNvSpPr>
          <p:nvPr>
            <p:ph idx="1"/>
          </p:nvPr>
        </p:nvSpPr>
        <p:spPr>
          <a:xfrm>
            <a:off x="617838" y="1447800"/>
            <a:ext cx="10735962" cy="5113638"/>
          </a:xfrm>
        </p:spPr>
        <p:txBody>
          <a:bodyPr>
            <a:normAutofit/>
          </a:bodyPr>
          <a:lstStyle/>
          <a:p>
            <a:r>
              <a:rPr lang="en-US" dirty="0"/>
              <a:t>Funded by the Livestock Boosters</a:t>
            </a:r>
          </a:p>
          <a:p>
            <a:r>
              <a:rPr lang="en-US" dirty="0"/>
              <a:t>In order to receive the premiums a completed Nebraska 4-H Annual Achievement Application must be turned into the Extension Office by October 4</a:t>
            </a:r>
            <a:r>
              <a:rPr lang="en-US" baseline="30000" dirty="0"/>
              <a:t>th</a:t>
            </a:r>
            <a:r>
              <a:rPr lang="en-US" dirty="0"/>
              <a:t> before 5:00 p.m.</a:t>
            </a:r>
          </a:p>
          <a:p>
            <a:r>
              <a:rPr lang="en-US" dirty="0"/>
              <a:t>Complete My Experiences Section</a:t>
            </a:r>
          </a:p>
          <a:p>
            <a:pPr lvl="1"/>
            <a:r>
              <a:rPr lang="en-US" sz="2800" dirty="0"/>
              <a:t>4-H Experiences</a:t>
            </a:r>
          </a:p>
          <a:p>
            <a:pPr lvl="1"/>
            <a:r>
              <a:rPr lang="en-US" sz="2800" dirty="0"/>
              <a:t>Leadership Experiences</a:t>
            </a:r>
          </a:p>
          <a:p>
            <a:pPr lvl="1"/>
            <a:r>
              <a:rPr lang="en-US" sz="2800" dirty="0"/>
              <a:t>Community Involvement/Service-Learning Experiences</a:t>
            </a:r>
          </a:p>
          <a:p>
            <a:pPr lvl="1"/>
            <a:r>
              <a:rPr lang="en-US" sz="2800" dirty="0"/>
              <a:t>Career Spark</a:t>
            </a:r>
            <a:endParaRPr lang="en-US" dirty="0"/>
          </a:p>
          <a:p>
            <a:r>
              <a:rPr lang="en-US" dirty="0"/>
              <a:t>4 pages maximum</a:t>
            </a:r>
            <a:br>
              <a:rPr lang="en-US" dirty="0"/>
            </a:br>
            <a:endParaRPr lang="en-US" dirty="0"/>
          </a:p>
        </p:txBody>
      </p:sp>
    </p:spTree>
    <p:extLst>
      <p:ext uri="{BB962C8B-B14F-4D97-AF65-F5344CB8AC3E}">
        <p14:creationId xmlns:p14="http://schemas.microsoft.com/office/powerpoint/2010/main" val="121192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t>Dawson County Livestock Premiums Information</a:t>
            </a:r>
          </a:p>
        </p:txBody>
      </p:sp>
      <p:pic>
        <p:nvPicPr>
          <p:cNvPr id="5" name="Picture 4" descr="Table&#10;&#10;Description automatically generated">
            <a:extLst>
              <a:ext uri="{FF2B5EF4-FFF2-40B4-BE49-F238E27FC236}">
                <a16:creationId xmlns:a16="http://schemas.microsoft.com/office/drawing/2014/main" id="{B4859D97-F155-48EC-A03E-3B1423D618CD}"/>
              </a:ext>
            </a:extLst>
          </p:cNvPr>
          <p:cNvPicPr>
            <a:picLocks noChangeAspect="1"/>
          </p:cNvPicPr>
          <p:nvPr/>
        </p:nvPicPr>
        <p:blipFill>
          <a:blip r:embed="rId3"/>
          <a:stretch>
            <a:fillRect/>
          </a:stretch>
        </p:blipFill>
        <p:spPr>
          <a:xfrm>
            <a:off x="3900408" y="982532"/>
            <a:ext cx="4391184" cy="5682708"/>
          </a:xfrm>
          <a:prstGeom prst="rect">
            <a:avLst/>
          </a:prstGeom>
          <a:ln w="6350">
            <a:solidFill>
              <a:schemeClr val="tx1"/>
            </a:solidFill>
          </a:ln>
        </p:spPr>
      </p:pic>
    </p:spTree>
    <p:extLst>
      <p:ext uri="{BB962C8B-B14F-4D97-AF65-F5344CB8AC3E}">
        <p14:creationId xmlns:p14="http://schemas.microsoft.com/office/powerpoint/2010/main" val="240266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692" y="562707"/>
            <a:ext cx="10736263" cy="1207477"/>
          </a:xfrm>
        </p:spPr>
        <p:txBody>
          <a:bodyPr>
            <a:normAutofit fontScale="90000"/>
          </a:bodyPr>
          <a:lstStyle/>
          <a:p>
            <a:pPr algn="ctr"/>
            <a:r>
              <a:rPr lang="en-US" dirty="0"/>
              <a:t>Dawson County </a:t>
            </a:r>
            <a:br>
              <a:rPr lang="en-US" dirty="0"/>
            </a:br>
            <a:r>
              <a:rPr lang="en-US" dirty="0"/>
              <a:t>Outstanding Junior Leader Award</a:t>
            </a:r>
          </a:p>
        </p:txBody>
      </p:sp>
      <p:sp>
        <p:nvSpPr>
          <p:cNvPr id="3" name="Content Placeholder 2"/>
          <p:cNvSpPr>
            <a:spLocks noGrp="1"/>
          </p:cNvSpPr>
          <p:nvPr>
            <p:ph idx="4294967295"/>
          </p:nvPr>
        </p:nvSpPr>
        <p:spPr>
          <a:xfrm>
            <a:off x="716692" y="2098430"/>
            <a:ext cx="10736263" cy="4475235"/>
          </a:xfrm>
        </p:spPr>
        <p:txBody>
          <a:bodyPr>
            <a:normAutofit/>
          </a:bodyPr>
          <a:lstStyle/>
          <a:p>
            <a:r>
              <a:rPr lang="en-US" dirty="0"/>
              <a:t>4-H’ers enrolled in the Junior Leader Project must complete the ‘Nebraska 4-H Junior Leader Project Record NE4H9040’ to be eligible for the Outstanding Junior Leader Trophy.  </a:t>
            </a:r>
          </a:p>
          <a:p>
            <a:r>
              <a:rPr lang="en-US" dirty="0"/>
              <a:t>A handwritten or computer-generated project sheet is acceptable. </a:t>
            </a:r>
          </a:p>
          <a:p>
            <a:r>
              <a:rPr lang="en-US" dirty="0"/>
              <a:t>The current year’s project sheet must be included to be eligible. Also include two past years’ Junior Leader Record Sheets.  </a:t>
            </a:r>
          </a:p>
          <a:p>
            <a:r>
              <a:rPr lang="en-US" dirty="0"/>
              <a:t>Photographs are only added to the project record sheet when the record sheet asks for photographs.</a:t>
            </a:r>
            <a:br>
              <a:rPr lang="en-US" dirty="0"/>
            </a:br>
            <a:endParaRPr lang="en-US" dirty="0"/>
          </a:p>
        </p:txBody>
      </p:sp>
    </p:spTree>
    <p:extLst>
      <p:ext uri="{BB962C8B-B14F-4D97-AF65-F5344CB8AC3E}">
        <p14:creationId xmlns:p14="http://schemas.microsoft.com/office/powerpoint/2010/main" val="133887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hjrldrrec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57" y="1450117"/>
            <a:ext cx="5787978"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4hjrldrrecb2">
            <a:extLst>
              <a:ext uri="{FF2B5EF4-FFF2-40B4-BE49-F238E27FC236}">
                <a16:creationId xmlns:a16="http://schemas.microsoft.com/office/drawing/2014/main" id="{099C8194-E61D-4849-8DF5-FF36B4E30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835" y="1450117"/>
            <a:ext cx="5917143"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9F6EBD8-2060-4A58-BAA1-A0A8EE70E734}"/>
              </a:ext>
            </a:extLst>
          </p:cNvPr>
          <p:cNvSpPr>
            <a:spLocks noGrp="1"/>
          </p:cNvSpPr>
          <p:nvPr>
            <p:ph type="title"/>
          </p:nvPr>
        </p:nvSpPr>
        <p:spPr>
          <a:xfrm>
            <a:off x="838200" y="365126"/>
            <a:ext cx="10515600" cy="1084992"/>
          </a:xfrm>
        </p:spPr>
        <p:txBody>
          <a:bodyPr>
            <a:normAutofit/>
          </a:bodyPr>
          <a:lstStyle/>
          <a:p>
            <a:pPr algn="ctr"/>
            <a:r>
              <a:rPr lang="en-US" sz="4000" dirty="0"/>
              <a:t>4-H Junior Leader Project Record Sheet</a:t>
            </a:r>
          </a:p>
        </p:txBody>
      </p:sp>
    </p:spTree>
    <p:extLst>
      <p:ext uri="{BB962C8B-B14F-4D97-AF65-F5344CB8AC3E}">
        <p14:creationId xmlns:p14="http://schemas.microsoft.com/office/powerpoint/2010/main" val="414068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365125"/>
            <a:ext cx="10873154" cy="1325563"/>
          </a:xfrm>
        </p:spPr>
        <p:txBody>
          <a:bodyPr/>
          <a:lstStyle/>
          <a:p>
            <a:r>
              <a:rPr lang="en-US" dirty="0"/>
              <a:t>Judging Matrix</a:t>
            </a:r>
          </a:p>
        </p:txBody>
      </p:sp>
      <p:sp>
        <p:nvSpPr>
          <p:cNvPr id="3" name="Content Placeholder 2"/>
          <p:cNvSpPr>
            <a:spLocks noGrp="1"/>
          </p:cNvSpPr>
          <p:nvPr>
            <p:ph sz="half" idx="1"/>
          </p:nvPr>
        </p:nvSpPr>
        <p:spPr>
          <a:xfrm>
            <a:off x="612993" y="1508761"/>
            <a:ext cx="5275386" cy="4241716"/>
          </a:xfrm>
        </p:spPr>
        <p:txBody>
          <a:bodyPr>
            <a:normAutofit/>
          </a:bodyPr>
          <a:lstStyle/>
          <a:p>
            <a:pPr marL="0" indent="0">
              <a:buNone/>
            </a:pPr>
            <a:r>
              <a:rPr lang="en-US" dirty="0"/>
              <a:t>Judging </a:t>
            </a:r>
            <a:r>
              <a:rPr lang="en-US" sz="2400" dirty="0"/>
              <a:t>(younger 4-H’ers)</a:t>
            </a:r>
          </a:p>
          <a:p>
            <a:r>
              <a:rPr lang="en-US" sz="2400" dirty="0"/>
              <a:t>4-H Experience		50 points </a:t>
            </a:r>
          </a:p>
          <a:p>
            <a:r>
              <a:rPr lang="en-US" sz="2400" dirty="0"/>
              <a:t>Leadership Experiences	20 points</a:t>
            </a:r>
          </a:p>
          <a:p>
            <a:r>
              <a:rPr lang="en-US" sz="2400" dirty="0"/>
              <a:t>Community Involvement/              	Service Learning	20 points</a:t>
            </a:r>
          </a:p>
          <a:p>
            <a:r>
              <a:rPr lang="en-US" sz="2400" dirty="0"/>
              <a:t>Career Spark		  5 points</a:t>
            </a:r>
          </a:p>
          <a:p>
            <a:r>
              <a:rPr lang="en-US" sz="2400" dirty="0"/>
              <a:t>General 			  5 points</a:t>
            </a:r>
          </a:p>
        </p:txBody>
      </p:sp>
      <p:sp>
        <p:nvSpPr>
          <p:cNvPr id="4" name="Content Placeholder 3"/>
          <p:cNvSpPr>
            <a:spLocks noGrp="1"/>
          </p:cNvSpPr>
          <p:nvPr>
            <p:ph sz="half" idx="2"/>
          </p:nvPr>
        </p:nvSpPr>
        <p:spPr>
          <a:xfrm>
            <a:off x="6128392" y="1508761"/>
            <a:ext cx="5662246" cy="4693364"/>
          </a:xfrm>
        </p:spPr>
        <p:txBody>
          <a:bodyPr>
            <a:normAutofit/>
          </a:bodyPr>
          <a:lstStyle/>
          <a:p>
            <a:pPr marL="0" indent="0">
              <a:buNone/>
            </a:pPr>
            <a:r>
              <a:rPr lang="en-US" dirty="0"/>
              <a:t>Judging </a:t>
            </a:r>
            <a:r>
              <a:rPr lang="en-US" sz="2400" dirty="0"/>
              <a:t>(15 -19 years of age)</a:t>
            </a:r>
          </a:p>
          <a:p>
            <a:r>
              <a:rPr lang="en-US" sz="2400" dirty="0"/>
              <a:t>4-H Experience		   30 points </a:t>
            </a:r>
          </a:p>
          <a:p>
            <a:r>
              <a:rPr lang="en-US" sz="2400" dirty="0"/>
              <a:t>Leadership Experiences	   15 points</a:t>
            </a:r>
          </a:p>
          <a:p>
            <a:r>
              <a:rPr lang="en-US" sz="2400" dirty="0"/>
              <a:t>Community Involvement/                                      	Service Learning	   15 points</a:t>
            </a:r>
          </a:p>
          <a:p>
            <a:r>
              <a:rPr lang="en-US" sz="2400" dirty="0"/>
              <a:t>Career Spark		   15 points</a:t>
            </a:r>
          </a:p>
          <a:p>
            <a:r>
              <a:rPr lang="en-US" sz="2400" dirty="0"/>
              <a:t>Representing NE 4-H	   10 points</a:t>
            </a:r>
          </a:p>
          <a:p>
            <a:r>
              <a:rPr lang="en-US" sz="2400" dirty="0"/>
              <a:t>As a NE 4-H Youth Leader,                When I Look at My State    10 points</a:t>
            </a:r>
          </a:p>
          <a:p>
            <a:r>
              <a:rPr lang="en-US" sz="2400" dirty="0"/>
              <a:t>General			     5 points</a:t>
            </a:r>
          </a:p>
        </p:txBody>
      </p:sp>
    </p:spTree>
    <p:extLst>
      <p:ext uri="{BB962C8B-B14F-4D97-AF65-F5344CB8AC3E}">
        <p14:creationId xmlns:p14="http://schemas.microsoft.com/office/powerpoint/2010/main" val="4284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81" y="365126"/>
            <a:ext cx="10748319" cy="1225722"/>
          </a:xfrm>
        </p:spPr>
        <p:txBody>
          <a:bodyPr/>
          <a:lstStyle/>
          <a:p>
            <a:r>
              <a:rPr lang="en-US" dirty="0"/>
              <a:t>Background</a:t>
            </a:r>
          </a:p>
        </p:txBody>
      </p:sp>
      <p:sp>
        <p:nvSpPr>
          <p:cNvPr id="3" name="Content Placeholder 2"/>
          <p:cNvSpPr>
            <a:spLocks noGrp="1"/>
          </p:cNvSpPr>
          <p:nvPr>
            <p:ph idx="1"/>
          </p:nvPr>
        </p:nvSpPr>
        <p:spPr>
          <a:xfrm>
            <a:off x="395416" y="1458097"/>
            <a:ext cx="11574161" cy="4484088"/>
          </a:xfrm>
        </p:spPr>
        <p:txBody>
          <a:bodyPr/>
          <a:lstStyle/>
          <a:p>
            <a:r>
              <a:rPr lang="en-US" dirty="0"/>
              <a:t>2018 State Recognition Committee</a:t>
            </a:r>
          </a:p>
          <a:p>
            <a:pPr lvl="1"/>
            <a:r>
              <a:rPr lang="en-US" dirty="0"/>
              <a:t>Create an experience that is accessible to all delivery modes</a:t>
            </a:r>
          </a:p>
          <a:p>
            <a:pPr marL="457200" lvl="1" indent="0">
              <a:buNone/>
            </a:pPr>
            <a:r>
              <a:rPr lang="en-US" dirty="0"/>
              <a:t>   </a:t>
            </a:r>
            <a:r>
              <a:rPr lang="en-US" sz="2000" dirty="0"/>
              <a:t>(5 delivery modes: camping, after school, school enrichment, community club, special interest)</a:t>
            </a:r>
          </a:p>
          <a:p>
            <a:pPr lvl="1"/>
            <a:r>
              <a:rPr lang="en-US" dirty="0"/>
              <a:t>Create an experience that is applicable for future experiences</a:t>
            </a:r>
          </a:p>
          <a:p>
            <a:r>
              <a:rPr lang="en-US" dirty="0"/>
              <a:t>Looked at what other states were doing in North Central Region</a:t>
            </a:r>
          </a:p>
          <a:p>
            <a:pPr lvl="1"/>
            <a:r>
              <a:rPr lang="en-US" dirty="0"/>
              <a:t>Iowa, North Dakota, Minnesota</a:t>
            </a:r>
          </a:p>
          <a:p>
            <a:r>
              <a:rPr lang="en-US" dirty="0"/>
              <a:t>College Readiness</a:t>
            </a:r>
          </a:p>
          <a:p>
            <a:pPr lvl="1"/>
            <a:r>
              <a:rPr lang="en-US" dirty="0"/>
              <a:t>UNL Admission Personal Statement</a:t>
            </a:r>
          </a:p>
          <a:p>
            <a:pPr lvl="1"/>
            <a:r>
              <a:rPr lang="en-US" dirty="0"/>
              <a:t>Buffet Scholarship</a:t>
            </a:r>
          </a:p>
          <a:p>
            <a:pPr marL="457200" lvl="1" indent="0">
              <a:buNone/>
            </a:pPr>
            <a:endParaRPr lang="en-US" dirty="0"/>
          </a:p>
        </p:txBody>
      </p:sp>
    </p:spTree>
    <p:extLst>
      <p:ext uri="{BB962C8B-B14F-4D97-AF65-F5344CB8AC3E}">
        <p14:creationId xmlns:p14="http://schemas.microsoft.com/office/powerpoint/2010/main" val="326604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Documents</a:t>
            </a:r>
          </a:p>
        </p:txBody>
      </p:sp>
      <p:sp>
        <p:nvSpPr>
          <p:cNvPr id="6" name="Content Placeholder 5"/>
          <p:cNvSpPr>
            <a:spLocks noGrp="1"/>
          </p:cNvSpPr>
          <p:nvPr>
            <p:ph idx="1"/>
          </p:nvPr>
        </p:nvSpPr>
        <p:spPr/>
        <p:txBody>
          <a:bodyPr>
            <a:normAutofit/>
          </a:bodyPr>
          <a:lstStyle/>
          <a:p>
            <a:pPr marL="0" indent="0">
              <a:buNone/>
            </a:pPr>
            <a:r>
              <a:rPr lang="en-US" dirty="0"/>
              <a:t>All the documents and directions are found on the Dawson County 4-H website under </a:t>
            </a:r>
            <a:r>
              <a:rPr lang="en-US" u="sng" dirty="0"/>
              <a:t>Dawson County 4-H Annual Achievement Application</a:t>
            </a:r>
          </a:p>
          <a:p>
            <a:pPr marL="0" indent="0">
              <a:buNone/>
            </a:pPr>
            <a:endParaRPr lang="en-US" sz="1400" dirty="0"/>
          </a:p>
          <a:p>
            <a:pPr marL="0" indent="0">
              <a:buNone/>
            </a:pPr>
            <a:r>
              <a:rPr lang="en-US" dirty="0">
                <a:hlinkClick r:id="rId3"/>
              </a:rPr>
              <a:t>https://extension.unl.edu/statewide/dawson/dawson-county-4-h-annual-achievement-application/</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84698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4497" y="396865"/>
            <a:ext cx="7541482" cy="646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 y="2580991"/>
            <a:ext cx="12192000" cy="2092881"/>
          </a:xfrm>
          <a:prstGeom prst="rect">
            <a:avLst/>
          </a:prstGeom>
          <a:noFill/>
        </p:spPr>
        <p:txBody>
          <a:bodyPr wrap="square" rtlCol="0">
            <a:spAutoFit/>
          </a:bodyPr>
          <a:lstStyle/>
          <a:p>
            <a:pPr algn="ctr"/>
            <a:r>
              <a:rPr lang="en-US" sz="13000" dirty="0">
                <a:latin typeface="Arial" panose="020B0604020202020204" pitchFamily="34" charset="0"/>
                <a:cs typeface="Arial" panose="020B0604020202020204" pitchFamily="34" charset="0"/>
              </a:rPr>
              <a:t>Questions</a:t>
            </a:r>
          </a:p>
        </p:txBody>
      </p:sp>
      <p:sp>
        <p:nvSpPr>
          <p:cNvPr id="3" name="Rectangle 2"/>
          <p:cNvSpPr/>
          <p:nvPr/>
        </p:nvSpPr>
        <p:spPr>
          <a:xfrm>
            <a:off x="961884" y="5000582"/>
            <a:ext cx="9893094" cy="769441"/>
          </a:xfrm>
          <a:prstGeom prst="rect">
            <a:avLst/>
          </a:prstGeom>
        </p:spPr>
        <p:txBody>
          <a:bodyPr wrap="none">
            <a:spAutoFit/>
          </a:bodyPr>
          <a:lstStyle/>
          <a:p>
            <a:pPr algn="ctr">
              <a:spcBef>
                <a:spcPct val="0"/>
              </a:spcBef>
              <a:buFontTx/>
              <a:buNone/>
            </a:pPr>
            <a:r>
              <a:rPr lang="en-US" altLang="en-US" sz="4400" dirty="0"/>
              <a:t>Please put your chair on the rack.  Thanks!</a:t>
            </a:r>
          </a:p>
        </p:txBody>
      </p:sp>
    </p:spTree>
    <p:extLst>
      <p:ext uri="{BB962C8B-B14F-4D97-AF65-F5344CB8AC3E}">
        <p14:creationId xmlns:p14="http://schemas.microsoft.com/office/powerpoint/2010/main" val="45885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769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7677"/>
            <a:ext cx="10515600" cy="1325563"/>
          </a:xfrm>
        </p:spPr>
        <p:txBody>
          <a:bodyPr/>
          <a:lstStyle/>
          <a:p>
            <a:pPr algn="ctr"/>
            <a:r>
              <a:rPr lang="en-US" dirty="0"/>
              <a:t>Shift in Assessing Project Achievement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0506871"/>
              </p:ext>
            </p:extLst>
          </p:nvPr>
        </p:nvGraphicFramePr>
        <p:xfrm>
          <a:off x="838200" y="1825625"/>
          <a:ext cx="10515600" cy="350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69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we move forward? </a:t>
            </a:r>
          </a:p>
        </p:txBody>
      </p:sp>
      <p:grpSp>
        <p:nvGrpSpPr>
          <p:cNvPr id="4" name="Group 3">
            <a:extLst>
              <a:ext uri="{FF2B5EF4-FFF2-40B4-BE49-F238E27FC236}">
                <a16:creationId xmlns:a16="http://schemas.microsoft.com/office/drawing/2014/main" id="{AEC74BE7-A684-E544-953A-9502C64B1E9C}"/>
              </a:ext>
            </a:extLst>
          </p:cNvPr>
          <p:cNvGrpSpPr/>
          <p:nvPr/>
        </p:nvGrpSpPr>
        <p:grpSpPr>
          <a:xfrm>
            <a:off x="995756" y="1657831"/>
            <a:ext cx="7851687" cy="880550"/>
            <a:chOff x="1452715" y="1726411"/>
            <a:chExt cx="7768948" cy="880550"/>
          </a:xfrm>
        </p:grpSpPr>
        <p:sp>
          <p:nvSpPr>
            <p:cNvPr id="5" name="Rounded Rectangle 4">
              <a:extLst>
                <a:ext uri="{FF2B5EF4-FFF2-40B4-BE49-F238E27FC236}">
                  <a16:creationId xmlns:a16="http://schemas.microsoft.com/office/drawing/2014/main" id="{5FADC8D8-D53B-3947-8FFC-257CEA8225BC}"/>
                </a:ext>
              </a:extLst>
            </p:cNvPr>
            <p:cNvSpPr/>
            <p:nvPr/>
          </p:nvSpPr>
          <p:spPr>
            <a:xfrm>
              <a:off x="1943085" y="1774048"/>
              <a:ext cx="7278578" cy="830515"/>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1" numCol="1" spcCol="1270" anchor="ctr" anchorCtr="0">
              <a:noAutofit/>
            </a:bodyPr>
            <a:lstStyle/>
            <a:p>
              <a:pPr marL="0" lvl="0" indent="0"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Achievement Applications will be used to compete for county and state awards</a:t>
              </a:r>
            </a:p>
          </p:txBody>
        </p:sp>
        <p:grpSp>
          <p:nvGrpSpPr>
            <p:cNvPr id="6" name="Group 5">
              <a:extLst>
                <a:ext uri="{FF2B5EF4-FFF2-40B4-BE49-F238E27FC236}">
                  <a16:creationId xmlns:a16="http://schemas.microsoft.com/office/drawing/2014/main" id="{70FE9821-3093-0343-BC91-F13BEA79CA12}"/>
                </a:ext>
              </a:extLst>
            </p:cNvPr>
            <p:cNvGrpSpPr/>
            <p:nvPr/>
          </p:nvGrpSpPr>
          <p:grpSpPr>
            <a:xfrm>
              <a:off x="1452715" y="1726411"/>
              <a:ext cx="880550" cy="880550"/>
              <a:chOff x="1452715" y="1726411"/>
              <a:chExt cx="880550" cy="880550"/>
            </a:xfrm>
          </p:grpSpPr>
          <p:sp>
            <p:nvSpPr>
              <p:cNvPr id="7" name="Oval 6">
                <a:extLst>
                  <a:ext uri="{FF2B5EF4-FFF2-40B4-BE49-F238E27FC236}">
                    <a16:creationId xmlns:a16="http://schemas.microsoft.com/office/drawing/2014/main" id="{8D361219-C0A3-6E4F-9857-7E4C22FB133B}"/>
                  </a:ext>
                </a:extLst>
              </p:cNvPr>
              <p:cNvSpPr/>
              <p:nvPr/>
            </p:nvSpPr>
            <p:spPr>
              <a:xfrm>
                <a:off x="1452715" y="1726411"/>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E0514CF9-6482-8141-AD8C-55A4BF59ABFC}"/>
                  </a:ext>
                </a:extLst>
              </p:cNvPr>
              <p:cNvSpPr txBox="1"/>
              <p:nvPr/>
            </p:nvSpPr>
            <p:spPr>
              <a:xfrm>
                <a:off x="1620763" y="1801377"/>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1.</a:t>
                </a:r>
              </a:p>
            </p:txBody>
          </p:sp>
        </p:grpSp>
      </p:grpSp>
      <p:grpSp>
        <p:nvGrpSpPr>
          <p:cNvPr id="9" name="Group 8">
            <a:extLst>
              <a:ext uri="{FF2B5EF4-FFF2-40B4-BE49-F238E27FC236}">
                <a16:creationId xmlns:a16="http://schemas.microsoft.com/office/drawing/2014/main" id="{8B22B0C5-D97F-0A46-9BCE-FAA655F40713}"/>
              </a:ext>
            </a:extLst>
          </p:cNvPr>
          <p:cNvGrpSpPr/>
          <p:nvPr/>
        </p:nvGrpSpPr>
        <p:grpSpPr>
          <a:xfrm>
            <a:off x="973557" y="2618003"/>
            <a:ext cx="7887810" cy="997571"/>
            <a:chOff x="1522197" y="2686583"/>
            <a:chExt cx="7887810" cy="997571"/>
          </a:xfrm>
        </p:grpSpPr>
        <p:sp>
          <p:nvSpPr>
            <p:cNvPr id="10" name="Rounded Rectangle 9">
              <a:extLst>
                <a:ext uri="{FF2B5EF4-FFF2-40B4-BE49-F238E27FC236}">
                  <a16:creationId xmlns:a16="http://schemas.microsoft.com/office/drawing/2014/main" id="{5357DF4D-E3F7-C243-93C2-C98630EA98E9}"/>
                </a:ext>
              </a:extLst>
            </p:cNvPr>
            <p:cNvSpPr/>
            <p:nvPr/>
          </p:nvSpPr>
          <p:spPr>
            <a:xfrm>
              <a:off x="2053912" y="2686583"/>
              <a:ext cx="7356095" cy="997571"/>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Two divisions of Dawson County competition:    Junior (1/1/2008 to 12/31/2012) and Senior (1/1/2003 to 12/31/2007)</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99F1E32-B937-614D-9067-B0556E8579E7}"/>
                </a:ext>
              </a:extLst>
            </p:cNvPr>
            <p:cNvGrpSpPr/>
            <p:nvPr/>
          </p:nvGrpSpPr>
          <p:grpSpPr>
            <a:xfrm>
              <a:off x="1522197" y="2711327"/>
              <a:ext cx="880550" cy="880550"/>
              <a:chOff x="1522197" y="2711327"/>
              <a:chExt cx="880550" cy="880550"/>
            </a:xfrm>
          </p:grpSpPr>
          <p:sp>
            <p:nvSpPr>
              <p:cNvPr id="12" name="Oval 11">
                <a:extLst>
                  <a:ext uri="{FF2B5EF4-FFF2-40B4-BE49-F238E27FC236}">
                    <a16:creationId xmlns:a16="http://schemas.microsoft.com/office/drawing/2014/main" id="{4017413D-DBDD-B944-8176-E8C7B1356BD4}"/>
                  </a:ext>
                </a:extLst>
              </p:cNvPr>
              <p:cNvSpPr/>
              <p:nvPr/>
            </p:nvSpPr>
            <p:spPr>
              <a:xfrm>
                <a:off x="1522197" y="2711327"/>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03F83190-D665-FC4C-9D9D-BECA7F851A42}"/>
                  </a:ext>
                </a:extLst>
              </p:cNvPr>
              <p:cNvSpPr txBox="1"/>
              <p:nvPr/>
            </p:nvSpPr>
            <p:spPr>
              <a:xfrm>
                <a:off x="1714234" y="2744491"/>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2.</a:t>
                </a:r>
              </a:p>
            </p:txBody>
          </p:sp>
        </p:grpSp>
      </p:grpSp>
      <p:grpSp>
        <p:nvGrpSpPr>
          <p:cNvPr id="14" name="Group 13">
            <a:extLst>
              <a:ext uri="{FF2B5EF4-FFF2-40B4-BE49-F238E27FC236}">
                <a16:creationId xmlns:a16="http://schemas.microsoft.com/office/drawing/2014/main" id="{8246436D-3D65-D344-AD14-4C44BF5C06D3}"/>
              </a:ext>
            </a:extLst>
          </p:cNvPr>
          <p:cNvGrpSpPr/>
          <p:nvPr/>
        </p:nvGrpSpPr>
        <p:grpSpPr>
          <a:xfrm>
            <a:off x="1042039" y="3703999"/>
            <a:ext cx="7805404" cy="880550"/>
            <a:chOff x="1430036" y="3529438"/>
            <a:chExt cx="7805404" cy="880550"/>
          </a:xfrm>
        </p:grpSpPr>
        <p:sp>
          <p:nvSpPr>
            <p:cNvPr id="15" name="Rounded Rectangle 14">
              <a:extLst>
                <a:ext uri="{FF2B5EF4-FFF2-40B4-BE49-F238E27FC236}">
                  <a16:creationId xmlns:a16="http://schemas.microsoft.com/office/drawing/2014/main" id="{2F43F57B-948F-7647-AD99-57597DF701C8}"/>
                </a:ext>
              </a:extLst>
            </p:cNvPr>
            <p:cNvSpPr/>
            <p:nvPr/>
          </p:nvSpPr>
          <p:spPr>
            <a:xfrm>
              <a:off x="1956862" y="3607061"/>
              <a:ext cx="7278578" cy="76733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Due date for county submission: October 4, 2021 before 5:00 p.m.</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4AE4C9B5-26F8-3A4E-B9C7-109A47CD2D68}"/>
                </a:ext>
              </a:extLst>
            </p:cNvPr>
            <p:cNvGrpSpPr/>
            <p:nvPr/>
          </p:nvGrpSpPr>
          <p:grpSpPr>
            <a:xfrm>
              <a:off x="1430036" y="3529438"/>
              <a:ext cx="880550" cy="880550"/>
              <a:chOff x="1430036" y="3529438"/>
              <a:chExt cx="880550" cy="880550"/>
            </a:xfrm>
          </p:grpSpPr>
          <p:sp>
            <p:nvSpPr>
              <p:cNvPr id="17" name="Oval 16">
                <a:extLst>
                  <a:ext uri="{FF2B5EF4-FFF2-40B4-BE49-F238E27FC236}">
                    <a16:creationId xmlns:a16="http://schemas.microsoft.com/office/drawing/2014/main" id="{F69D8165-9F9E-5B40-858F-1D5CB2F4BD31}"/>
                  </a:ext>
                </a:extLst>
              </p:cNvPr>
              <p:cNvSpPr/>
              <p:nvPr/>
            </p:nvSpPr>
            <p:spPr>
              <a:xfrm>
                <a:off x="1430036" y="352943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extBox 17">
                <a:extLst>
                  <a:ext uri="{FF2B5EF4-FFF2-40B4-BE49-F238E27FC236}">
                    <a16:creationId xmlns:a16="http://schemas.microsoft.com/office/drawing/2014/main" id="{D4522161-515C-F542-98EC-A5D0B951EF2F}"/>
                  </a:ext>
                </a:extLst>
              </p:cNvPr>
              <p:cNvSpPr txBox="1"/>
              <p:nvPr/>
            </p:nvSpPr>
            <p:spPr>
              <a:xfrm>
                <a:off x="1539666" y="3555992"/>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3.</a:t>
                </a:r>
              </a:p>
            </p:txBody>
          </p:sp>
        </p:grpSp>
      </p:grpSp>
      <p:grpSp>
        <p:nvGrpSpPr>
          <p:cNvPr id="19" name="Group 18">
            <a:extLst>
              <a:ext uri="{FF2B5EF4-FFF2-40B4-BE49-F238E27FC236}">
                <a16:creationId xmlns:a16="http://schemas.microsoft.com/office/drawing/2014/main" id="{2255C188-7B08-2843-ABF6-32453C1C2E9A}"/>
              </a:ext>
            </a:extLst>
          </p:cNvPr>
          <p:cNvGrpSpPr/>
          <p:nvPr/>
        </p:nvGrpSpPr>
        <p:grpSpPr>
          <a:xfrm>
            <a:off x="1042039" y="4638337"/>
            <a:ext cx="7805404" cy="967344"/>
            <a:chOff x="1430036" y="4432408"/>
            <a:chExt cx="7805404" cy="880550"/>
          </a:xfrm>
        </p:grpSpPr>
        <p:sp>
          <p:nvSpPr>
            <p:cNvPr id="20" name="Rounded Rectangle 19">
              <a:extLst>
                <a:ext uri="{FF2B5EF4-FFF2-40B4-BE49-F238E27FC236}">
                  <a16:creationId xmlns:a16="http://schemas.microsoft.com/office/drawing/2014/main" id="{91B08041-E336-0447-AB7A-DC39E59FE424}"/>
                </a:ext>
              </a:extLst>
            </p:cNvPr>
            <p:cNvSpPr/>
            <p:nvPr/>
          </p:nvSpPr>
          <p:spPr>
            <a:xfrm>
              <a:off x="1956862" y="4542844"/>
              <a:ext cx="7278578" cy="693249"/>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B6B7A38-5452-4B4E-B9EE-30FAAD4CF0AC}"/>
                </a:ext>
              </a:extLst>
            </p:cNvPr>
            <p:cNvGrpSpPr/>
            <p:nvPr/>
          </p:nvGrpSpPr>
          <p:grpSpPr>
            <a:xfrm>
              <a:off x="1430036" y="4432408"/>
              <a:ext cx="880550" cy="880550"/>
              <a:chOff x="1430036" y="4432408"/>
              <a:chExt cx="880550" cy="880550"/>
            </a:xfrm>
          </p:grpSpPr>
          <p:sp>
            <p:nvSpPr>
              <p:cNvPr id="22" name="Oval 21">
                <a:extLst>
                  <a:ext uri="{FF2B5EF4-FFF2-40B4-BE49-F238E27FC236}">
                    <a16:creationId xmlns:a16="http://schemas.microsoft.com/office/drawing/2014/main" id="{58172962-5A3E-0D45-90D5-8DE0450CAF19}"/>
                  </a:ext>
                </a:extLst>
              </p:cNvPr>
              <p:cNvSpPr/>
              <p:nvPr/>
            </p:nvSpPr>
            <p:spPr>
              <a:xfrm>
                <a:off x="1430036" y="443240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a:extLst>
                  <a:ext uri="{FF2B5EF4-FFF2-40B4-BE49-F238E27FC236}">
                    <a16:creationId xmlns:a16="http://schemas.microsoft.com/office/drawing/2014/main" id="{6462084A-78AD-C542-83AC-54D1AB6A0105}"/>
                  </a:ext>
                </a:extLst>
              </p:cNvPr>
              <p:cNvSpPr txBox="1"/>
              <p:nvPr/>
            </p:nvSpPr>
            <p:spPr>
              <a:xfrm>
                <a:off x="1553590" y="4504590"/>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4.</a:t>
                </a:r>
              </a:p>
            </p:txBody>
          </p:sp>
        </p:grpSp>
      </p:grpSp>
      <p:sp>
        <p:nvSpPr>
          <p:cNvPr id="24" name="Rectangle 23"/>
          <p:cNvSpPr/>
          <p:nvPr/>
        </p:nvSpPr>
        <p:spPr>
          <a:xfrm>
            <a:off x="1988922" y="4771977"/>
            <a:ext cx="6687289" cy="757130"/>
          </a:xfrm>
          <a:prstGeom prst="rect">
            <a:avLst/>
          </a:prstGeom>
        </p:spPr>
        <p:txBody>
          <a:bodyPr wrap="square" anchor="ctr">
            <a:spAutoFit/>
          </a:bodyPr>
          <a:lstStyle/>
          <a:p>
            <a:pPr lvl="0"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All Incentives and Awards will use the Dawson County 4-H Annual Achievement Application</a:t>
            </a:r>
          </a:p>
        </p:txBody>
      </p:sp>
    </p:spTree>
    <p:extLst>
      <p:ext uri="{BB962C8B-B14F-4D97-AF65-F5344CB8AC3E}">
        <p14:creationId xmlns:p14="http://schemas.microsoft.com/office/powerpoint/2010/main" val="38153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430"/>
            <a:ext cx="10515600" cy="1008595"/>
          </a:xfrm>
        </p:spPr>
        <p:txBody>
          <a:bodyPr>
            <a:normAutofit/>
          </a:bodyPr>
          <a:lstStyle/>
          <a:p>
            <a:pPr algn="ctr"/>
            <a:r>
              <a:rPr lang="en-US" dirty="0"/>
              <a:t>Nebraska 4-H Achievement Application</a:t>
            </a:r>
          </a:p>
        </p:txBody>
      </p:sp>
      <p:sp>
        <p:nvSpPr>
          <p:cNvPr id="3" name="Content Placeholder 2"/>
          <p:cNvSpPr>
            <a:spLocks noGrp="1"/>
          </p:cNvSpPr>
          <p:nvPr>
            <p:ph idx="1"/>
          </p:nvPr>
        </p:nvSpPr>
        <p:spPr/>
        <p:txBody>
          <a:bodyPr>
            <a:normAutofit/>
          </a:bodyPr>
          <a:lstStyle/>
          <a:p>
            <a:r>
              <a:rPr lang="en-US" dirty="0"/>
              <a:t>Experience synthesizing information</a:t>
            </a:r>
          </a:p>
          <a:p>
            <a:endParaRPr lang="en-US" sz="1000" dirty="0"/>
          </a:p>
          <a:p>
            <a:r>
              <a:rPr lang="en-US" dirty="0"/>
              <a:t>Congruent with the expectations of college admissions, scholarship applications, and future employers</a:t>
            </a:r>
          </a:p>
          <a:p>
            <a:endParaRPr lang="en-US" sz="1000" dirty="0"/>
          </a:p>
          <a:p>
            <a:r>
              <a:rPr lang="en-US" dirty="0"/>
              <a:t>Can be an evolving narrative as it demonstrates change and growth </a:t>
            </a:r>
          </a:p>
          <a:p>
            <a:pPr marL="0" indent="0">
              <a:buNone/>
            </a:pPr>
            <a:endParaRPr lang="en-US" dirty="0"/>
          </a:p>
        </p:txBody>
      </p:sp>
    </p:spTree>
    <p:extLst>
      <p:ext uri="{BB962C8B-B14F-4D97-AF65-F5344CB8AC3E}">
        <p14:creationId xmlns:p14="http://schemas.microsoft.com/office/powerpoint/2010/main" val="354062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Awards – Cover Letter</a:t>
            </a:r>
          </a:p>
        </p:txBody>
      </p:sp>
      <p:pic>
        <p:nvPicPr>
          <p:cNvPr id="5" name="Picture 4" descr="Text, letter&#10;&#10;Description automatically generated">
            <a:extLst>
              <a:ext uri="{FF2B5EF4-FFF2-40B4-BE49-F238E27FC236}">
                <a16:creationId xmlns:a16="http://schemas.microsoft.com/office/drawing/2014/main" id="{53D4B2C1-CC45-41A1-B772-41871D6E04EE}"/>
              </a:ext>
            </a:extLst>
          </p:cNvPr>
          <p:cNvPicPr>
            <a:picLocks noChangeAspect="1"/>
          </p:cNvPicPr>
          <p:nvPr/>
        </p:nvPicPr>
        <p:blipFill>
          <a:blip r:embed="rId3"/>
          <a:stretch>
            <a:fillRect/>
          </a:stretch>
        </p:blipFill>
        <p:spPr>
          <a:xfrm>
            <a:off x="2343849" y="1101969"/>
            <a:ext cx="3752151" cy="4855725"/>
          </a:xfrm>
          <a:prstGeom prst="rect">
            <a:avLst/>
          </a:prstGeom>
          <a:ln w="6350">
            <a:solidFill>
              <a:schemeClr val="tx1"/>
            </a:solidFill>
          </a:ln>
        </p:spPr>
      </p:pic>
      <p:pic>
        <p:nvPicPr>
          <p:cNvPr id="8" name="Picture 7" descr="Text, letter&#10;&#10;Description automatically generated">
            <a:extLst>
              <a:ext uri="{FF2B5EF4-FFF2-40B4-BE49-F238E27FC236}">
                <a16:creationId xmlns:a16="http://schemas.microsoft.com/office/drawing/2014/main" id="{4B184BFB-3282-494E-8A14-CCCAE5DFFF74}"/>
              </a:ext>
            </a:extLst>
          </p:cNvPr>
          <p:cNvPicPr>
            <a:picLocks noChangeAspect="1"/>
          </p:cNvPicPr>
          <p:nvPr/>
        </p:nvPicPr>
        <p:blipFill>
          <a:blip r:embed="rId4"/>
          <a:stretch>
            <a:fillRect/>
          </a:stretch>
        </p:blipFill>
        <p:spPr>
          <a:xfrm>
            <a:off x="6175072" y="1101969"/>
            <a:ext cx="3752151" cy="4855725"/>
          </a:xfrm>
          <a:prstGeom prst="rect">
            <a:avLst/>
          </a:prstGeom>
          <a:ln w="6350">
            <a:solidFill>
              <a:schemeClr val="tx1"/>
            </a:solidFill>
          </a:ln>
        </p:spPr>
      </p:pic>
    </p:spTree>
    <p:extLst>
      <p:ext uri="{BB962C8B-B14F-4D97-AF65-F5344CB8AC3E}">
        <p14:creationId xmlns:p14="http://schemas.microsoft.com/office/powerpoint/2010/main" val="149537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Achievement Application Directions</a:t>
            </a:r>
          </a:p>
        </p:txBody>
      </p:sp>
      <p:pic>
        <p:nvPicPr>
          <p:cNvPr id="4" name="Picture 3" descr="Text, letter&#10;&#10;Description automatically generated">
            <a:extLst>
              <a:ext uri="{FF2B5EF4-FFF2-40B4-BE49-F238E27FC236}">
                <a16:creationId xmlns:a16="http://schemas.microsoft.com/office/drawing/2014/main" id="{373D6A4D-3B9D-4F29-8A04-B07C0C7C9CE5}"/>
              </a:ext>
            </a:extLst>
          </p:cNvPr>
          <p:cNvPicPr>
            <a:picLocks noChangeAspect="1"/>
          </p:cNvPicPr>
          <p:nvPr/>
        </p:nvPicPr>
        <p:blipFill>
          <a:blip r:embed="rId3"/>
          <a:stretch>
            <a:fillRect/>
          </a:stretch>
        </p:blipFill>
        <p:spPr>
          <a:xfrm>
            <a:off x="398814" y="1101968"/>
            <a:ext cx="3752150" cy="4855724"/>
          </a:xfrm>
          <a:prstGeom prst="rect">
            <a:avLst/>
          </a:prstGeom>
          <a:ln w="6350">
            <a:solidFill>
              <a:schemeClr val="tx1"/>
            </a:solidFill>
          </a:ln>
        </p:spPr>
      </p:pic>
      <p:pic>
        <p:nvPicPr>
          <p:cNvPr id="6" name="Picture 5" descr="Text&#10;&#10;Description automatically generated">
            <a:extLst>
              <a:ext uri="{FF2B5EF4-FFF2-40B4-BE49-F238E27FC236}">
                <a16:creationId xmlns:a16="http://schemas.microsoft.com/office/drawing/2014/main" id="{D79534E8-3CC2-4056-8BDF-6FFA67204A71}"/>
              </a:ext>
            </a:extLst>
          </p:cNvPr>
          <p:cNvPicPr>
            <a:picLocks noChangeAspect="1"/>
          </p:cNvPicPr>
          <p:nvPr/>
        </p:nvPicPr>
        <p:blipFill>
          <a:blip r:embed="rId4"/>
          <a:stretch>
            <a:fillRect/>
          </a:stretch>
        </p:blipFill>
        <p:spPr>
          <a:xfrm>
            <a:off x="4224981" y="1101969"/>
            <a:ext cx="3752150" cy="4855723"/>
          </a:xfrm>
          <a:prstGeom prst="rect">
            <a:avLst/>
          </a:prstGeom>
          <a:ln w="6350">
            <a:solidFill>
              <a:schemeClr val="tx1"/>
            </a:solidFill>
          </a:ln>
        </p:spPr>
      </p:pic>
      <p:pic>
        <p:nvPicPr>
          <p:cNvPr id="10" name="Picture 9" descr="Text, letter&#10;&#10;Description automatically generated">
            <a:extLst>
              <a:ext uri="{FF2B5EF4-FFF2-40B4-BE49-F238E27FC236}">
                <a16:creationId xmlns:a16="http://schemas.microsoft.com/office/drawing/2014/main" id="{C18A85F4-B738-4390-A637-3DF3B7521894}"/>
              </a:ext>
            </a:extLst>
          </p:cNvPr>
          <p:cNvPicPr>
            <a:picLocks noChangeAspect="1"/>
          </p:cNvPicPr>
          <p:nvPr/>
        </p:nvPicPr>
        <p:blipFill>
          <a:blip r:embed="rId5"/>
          <a:stretch>
            <a:fillRect/>
          </a:stretch>
        </p:blipFill>
        <p:spPr>
          <a:xfrm>
            <a:off x="8051148" y="1101969"/>
            <a:ext cx="3752150" cy="4855724"/>
          </a:xfrm>
          <a:prstGeom prst="rect">
            <a:avLst/>
          </a:prstGeom>
          <a:ln w="6350">
            <a:solidFill>
              <a:schemeClr val="tx1"/>
            </a:solidFill>
          </a:ln>
        </p:spPr>
      </p:pic>
    </p:spTree>
    <p:extLst>
      <p:ext uri="{BB962C8B-B14F-4D97-AF65-F5344CB8AC3E}">
        <p14:creationId xmlns:p14="http://schemas.microsoft.com/office/powerpoint/2010/main" val="398226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37260" y="1271171"/>
            <a:ext cx="5753097" cy="4544261"/>
          </a:xfrm>
          <a:prstGeom prst="rect">
            <a:avLst/>
          </a:prstGeom>
        </p:spPr>
      </p:pic>
      <p:sp>
        <p:nvSpPr>
          <p:cNvPr id="3" name="TextBox 2"/>
          <p:cNvSpPr txBox="1"/>
          <p:nvPr/>
        </p:nvSpPr>
        <p:spPr>
          <a:xfrm>
            <a:off x="6926581" y="1685925"/>
            <a:ext cx="4789170" cy="2769989"/>
          </a:xfrm>
          <a:prstGeom prst="rect">
            <a:avLst/>
          </a:prstGeom>
          <a:noFill/>
        </p:spPr>
        <p:txBody>
          <a:bodyPr wrap="square" rtlCol="0">
            <a:spAutoFit/>
          </a:bodyPr>
          <a:lstStyle/>
          <a:p>
            <a:r>
              <a:rPr lang="en-US" sz="4400" dirty="0"/>
              <a:t>Cover</a:t>
            </a:r>
          </a:p>
          <a:p>
            <a:pPr marL="285750" indent="-285750">
              <a:buFont typeface="Arial" panose="020B0604020202020204" pitchFamily="34" charset="0"/>
              <a:buChar char="•"/>
            </a:pPr>
            <a:r>
              <a:rPr lang="en-US" sz="2800" dirty="0"/>
              <a:t>Use an </a:t>
            </a:r>
            <a:r>
              <a:rPr lang="en-US" sz="2800" dirty="0" err="1"/>
              <a:t>Acco</a:t>
            </a:r>
            <a:r>
              <a:rPr lang="en-US" sz="2800" dirty="0"/>
              <a:t>-type fastener</a:t>
            </a:r>
          </a:p>
          <a:p>
            <a:pPr marL="285750" indent="-285750">
              <a:buFont typeface="Arial" panose="020B0604020202020204" pitchFamily="34" charset="0"/>
              <a:buChar char="•"/>
            </a:pPr>
            <a:r>
              <a:rPr lang="en-US" sz="2800" dirty="0"/>
              <a:t>Purchased from the Extension Office</a:t>
            </a:r>
          </a:p>
          <a:p>
            <a:pPr marL="285750" indent="-285750">
              <a:buFont typeface="Arial" panose="020B0604020202020204" pitchFamily="34" charset="0"/>
              <a:buChar char="•"/>
            </a:pPr>
            <a:r>
              <a:rPr lang="en-US" sz="2800" dirty="0"/>
              <a:t>$2.99 plus tax = $3.20</a:t>
            </a:r>
          </a:p>
          <a:p>
            <a:endParaRPr lang="en-US" dirty="0"/>
          </a:p>
        </p:txBody>
      </p:sp>
    </p:spTree>
    <p:extLst>
      <p:ext uri="{BB962C8B-B14F-4D97-AF65-F5344CB8AC3E}">
        <p14:creationId xmlns:p14="http://schemas.microsoft.com/office/powerpoint/2010/main" val="2100557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272EE5CE0144D91A814F132A1CCF0" ma:contentTypeVersion="12" ma:contentTypeDescription="Create a new document." ma:contentTypeScope="" ma:versionID="661a1ad924b1d24642bc7ab5f8326db1">
  <xsd:schema xmlns:xsd="http://www.w3.org/2001/XMLSchema" xmlns:xs="http://www.w3.org/2001/XMLSchema" xmlns:p="http://schemas.microsoft.com/office/2006/metadata/properties" xmlns:ns2="e4e9c6bf-1c8b-4aed-b07d-33114560a4c3" xmlns:ns3="69d33a21-890c-4113-a87a-d8a73fa5ca32" targetNamespace="http://schemas.microsoft.com/office/2006/metadata/properties" ma:root="true" ma:fieldsID="2c2e3450ad95b9fae04c7d0c66c2f5aa" ns2:_="" ns3:_="">
    <xsd:import namespace="e4e9c6bf-1c8b-4aed-b07d-33114560a4c3"/>
    <xsd:import namespace="69d33a21-890c-4113-a87a-d8a73fa5ca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e9c6bf-1c8b-4aed-b07d-33114560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d33a21-890c-4113-a87a-d8a73fa5ca3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87577D-38B5-4E9B-882F-F8EB90021AC0}"/>
</file>

<file path=customXml/itemProps2.xml><?xml version="1.0" encoding="utf-8"?>
<ds:datastoreItem xmlns:ds="http://schemas.openxmlformats.org/officeDocument/2006/customXml" ds:itemID="{9DD17C14-476D-48A8-B794-6959B5051FF5}"/>
</file>

<file path=customXml/itemProps3.xml><?xml version="1.0" encoding="utf-8"?>
<ds:datastoreItem xmlns:ds="http://schemas.openxmlformats.org/officeDocument/2006/customXml" ds:itemID="{412923D1-F479-44DA-87C8-0E1C681413C1}"/>
</file>

<file path=docProps/app.xml><?xml version="1.0" encoding="utf-8"?>
<Properties xmlns="http://schemas.openxmlformats.org/officeDocument/2006/extended-properties" xmlns:vt="http://schemas.openxmlformats.org/officeDocument/2006/docPropsVTypes">
  <Template>Office Theme</Template>
  <TotalTime>4568</TotalTime>
  <Words>2673</Words>
  <Application>Microsoft Office PowerPoint</Application>
  <PresentationFormat>Widescreen</PresentationFormat>
  <Paragraphs>263</Paragraphs>
  <Slides>32</Slides>
  <Notes>32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Dawson County  4-H Annual Achievement Application Workshop </vt:lpstr>
      <vt:lpstr>Agenda</vt:lpstr>
      <vt:lpstr>Background</vt:lpstr>
      <vt:lpstr>Shift in Assessing Project Achievement</vt:lpstr>
      <vt:lpstr>How will we move forward? </vt:lpstr>
      <vt:lpstr>Nebraska 4-H Achievement Application</vt:lpstr>
      <vt:lpstr>Dawson County 4-H Awards – Cover Letter</vt:lpstr>
      <vt:lpstr>Dawson County 4-H Achievement Application Directions</vt:lpstr>
      <vt:lpstr>PowerPoint Presentation</vt:lpstr>
      <vt:lpstr>Dawson County 4-H Entry Sheet – Form 2-2021</vt:lpstr>
      <vt:lpstr>Dawson County 4-H Activities Sheet – Form 3-2021</vt:lpstr>
      <vt:lpstr>Achievement Application Items for Response</vt:lpstr>
      <vt:lpstr>4-H Experiences </vt:lpstr>
      <vt:lpstr>Example: 4-H Experiences, Part 1 &amp; 2</vt:lpstr>
      <vt:lpstr>Leadership Experiences </vt:lpstr>
      <vt:lpstr>Example: Non 4-H Leadership Experiences</vt:lpstr>
      <vt:lpstr>Community Involvement/    Service-Learning Experiences</vt:lpstr>
      <vt:lpstr>Example: Community Involvement</vt:lpstr>
      <vt:lpstr>Career Spark</vt:lpstr>
      <vt:lpstr>Example: Career Spark</vt:lpstr>
      <vt:lpstr>Representing Nebraska 4-H Section</vt:lpstr>
      <vt:lpstr>Example: As a Nebraska 4-H youth leader, when I look at my state:</vt:lpstr>
      <vt:lpstr>4-H Project and Activity Photographs</vt:lpstr>
      <vt:lpstr>4-H Project and Activity Photo Page Examples</vt:lpstr>
      <vt:lpstr>Dawson County Livestock Premiums</vt:lpstr>
      <vt:lpstr>Dawson County Livestock Premiums Information</vt:lpstr>
      <vt:lpstr>Dawson County  Outstanding Junior Leader Award</vt:lpstr>
      <vt:lpstr>4-H Junior Leader Project Record Sheet</vt:lpstr>
      <vt:lpstr>Judging Matrix</vt:lpstr>
      <vt:lpstr>Documents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Andrea Nisley</cp:lastModifiedBy>
  <cp:revision>161</cp:revision>
  <cp:lastPrinted>2021-07-20T15:05:33Z</cp:lastPrinted>
  <dcterms:created xsi:type="dcterms:W3CDTF">2016-11-22T19:10:16Z</dcterms:created>
  <dcterms:modified xsi:type="dcterms:W3CDTF">2021-07-20T15:11:44Z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0x010100D59272EE5CE0144D91A814F132A1CCF0</vt:lpwstr>
  </property>
</Properties>
</file>