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8" r:id="rId3"/>
    <p:sldMasterId id="2147483680" r:id="rId4"/>
    <p:sldMasterId id="2147483682" r:id="rId5"/>
  </p:sldMasterIdLst>
  <p:notesMasterIdLst>
    <p:notesMasterId r:id="rId23"/>
  </p:notesMasterIdLst>
  <p:sldIdLst>
    <p:sldId id="258" r:id="rId6"/>
    <p:sldId id="297" r:id="rId7"/>
    <p:sldId id="278" r:id="rId8"/>
    <p:sldId id="293" r:id="rId9"/>
    <p:sldId id="294" r:id="rId10"/>
    <p:sldId id="280" r:id="rId11"/>
    <p:sldId id="281" r:id="rId12"/>
    <p:sldId id="282" r:id="rId13"/>
    <p:sldId id="276" r:id="rId14"/>
    <p:sldId id="287" r:id="rId15"/>
    <p:sldId id="285" r:id="rId16"/>
    <p:sldId id="295" r:id="rId17"/>
    <p:sldId id="292" r:id="rId18"/>
    <p:sldId id="290" r:id="rId19"/>
    <p:sldId id="291" r:id="rId20"/>
    <p:sldId id="296" r:id="rId21"/>
    <p:sldId id="266" r:id="rId22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5"/>
    <p:restoredTop sz="92105"/>
  </p:normalViewPr>
  <p:slideViewPr>
    <p:cSldViewPr>
      <p:cViewPr>
        <p:scale>
          <a:sx n="71" d="100"/>
          <a:sy n="71" d="100"/>
        </p:scale>
        <p:origin x="1024" y="2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E925-EB03-FB44-A04C-31390A899C3B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5F5B4-8380-B046-948F-1E70D20537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1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7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72050" y="10482263"/>
            <a:ext cx="22367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750" y="244475"/>
            <a:ext cx="895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Tables</a:t>
            </a: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5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333375" y="496888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12947650" y="473075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>
                <a:solidFill>
                  <a:srgbClr val="FFFFFF"/>
                </a:solidFill>
                <a:latin typeface="URWGroteskConLig"/>
                <a:cs typeface="URWGroteskConLig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3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5850" cy="11309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128250" y="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128250" y="572135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4.jpe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7" name="Picture 6" descr="Nebraska_N_rev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5" name="Picture 4" descr="Nebraska_N_rev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s://ianrmedia.unl.edu/responsive-table-generator-too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ebaim.org/techniques/table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techniques/tables/" TargetMode="External"/><Relationship Id="rId4" Type="http://schemas.openxmlformats.org/officeDocument/2006/relationships/hyperlink" Target="https://ianrmedia.unl.edu/responsive-table-generator-tool" TargetMode="External"/><Relationship Id="rId5" Type="http://schemas.openxmlformats.org/officeDocument/2006/relationships/hyperlink" Target="https://experimentstation.unl.edu/IconFactory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2022447"/>
            <a:ext cx="15773399" cy="40894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Adding Tables on</a:t>
            </a:r>
            <a:b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7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County Website</a:t>
            </a:r>
            <a:endParaRPr lang="en-US" sz="7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33" y="6111875"/>
            <a:ext cx="3174232" cy="31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7450" y="4435475"/>
            <a:ext cx="12496800" cy="4558091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is it best to use a table?</a:t>
            </a:r>
          </a:p>
          <a:p>
            <a:pPr algn="ctr"/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if it makes sense to have a table header and there are multiple columns and rows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17850" y="2911475"/>
            <a:ext cx="14249400" cy="3352800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Responsive Table Generator Tool</a:t>
            </a:r>
          </a:p>
          <a:p>
            <a:pPr algn="ctr"/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best way 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to create a 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table</a:t>
            </a:r>
            <a:endParaRPr lang="en-US" sz="4400" b="1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0" y="4892675"/>
            <a:ext cx="13563600" cy="38801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53758" y="9236075"/>
            <a:ext cx="11777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https://ianrmedia.unl.edu/responsive-table-generator-tool</a:t>
            </a:r>
            <a:endParaRPr lang="en-US" sz="36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17850" y="3978275"/>
            <a:ext cx="14249400" cy="3352800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Responsive Table Generator Tool</a:t>
            </a:r>
          </a:p>
          <a:p>
            <a:pPr algn="ctr">
              <a:spcBef>
                <a:spcPts val="1200"/>
              </a:spcBef>
            </a:pP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maps headers to cell data to make tables 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 smtClean="0">
                <a:latin typeface="Arial" charset="0"/>
                <a:ea typeface="Arial" charset="0"/>
                <a:cs typeface="Arial" charset="0"/>
              </a:rPr>
              <a:t>responsive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accessible</a:t>
            </a:r>
          </a:p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89149" y="6569075"/>
            <a:ext cx="972101" cy="76200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5850" y="7483475"/>
            <a:ext cx="5486400" cy="1981200"/>
          </a:xfrm>
          <a:solidFill>
            <a:schemeClr val="bg1">
              <a:lumMod val="95000"/>
            </a:schemeClr>
          </a:solidFill>
        </p:spPr>
        <p:txBody>
          <a:bodyPr lIns="182880" tIns="91440" rIns="182880" bIns="91440"/>
          <a:lstStyle/>
          <a:p>
            <a:pPr algn="l">
              <a:lnSpc>
                <a:spcPts val="4300"/>
              </a:lnSpc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Viewable on mobile without scrolling left and right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2338050" y="6569075"/>
            <a:ext cx="685798" cy="762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042650" y="7452967"/>
            <a:ext cx="7239000" cy="2590800"/>
          </a:xfrm>
          <a:solidFill>
            <a:schemeClr val="bg1">
              <a:lumMod val="95000"/>
            </a:schemeClr>
          </a:solidFill>
        </p:spPr>
        <p:txBody>
          <a:bodyPr lIns="274320" tIns="182880" rIns="274320" bIns="182880"/>
          <a:lstStyle/>
          <a:p>
            <a:pPr algn="l">
              <a:lnSpc>
                <a:spcPts val="4300"/>
              </a:lnSpc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Understandable, when read by a screen reader, to someone who is blind or has low vision.</a:t>
            </a:r>
          </a:p>
        </p:txBody>
      </p:sp>
    </p:spTree>
    <p:extLst>
      <p:ext uri="{BB962C8B-B14F-4D97-AF65-F5344CB8AC3E}">
        <p14:creationId xmlns:p14="http://schemas.microsoft.com/office/powerpoint/2010/main" val="13998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uiExpand="1" build="p" animBg="1"/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1844675"/>
            <a:ext cx="17266448" cy="8125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reeform 4"/>
          <p:cNvSpPr/>
          <p:nvPr/>
        </p:nvSpPr>
        <p:spPr>
          <a:xfrm>
            <a:off x="6096000" y="6387548"/>
            <a:ext cx="1881809" cy="1325217"/>
          </a:xfrm>
          <a:custGeom>
            <a:avLst/>
            <a:gdLst>
              <a:gd name="connsiteX0" fmla="*/ 1749287 w 1881809"/>
              <a:gd name="connsiteY0" fmla="*/ 834887 h 1325217"/>
              <a:gd name="connsiteX1" fmla="*/ 1696278 w 1881809"/>
              <a:gd name="connsiteY1" fmla="*/ 543339 h 1325217"/>
              <a:gd name="connsiteX2" fmla="*/ 1669774 w 1881809"/>
              <a:gd name="connsiteY2" fmla="*/ 477078 h 1325217"/>
              <a:gd name="connsiteX3" fmla="*/ 1643270 w 1881809"/>
              <a:gd name="connsiteY3" fmla="*/ 437322 h 1325217"/>
              <a:gd name="connsiteX4" fmla="*/ 1630017 w 1881809"/>
              <a:gd name="connsiteY4" fmla="*/ 397565 h 1325217"/>
              <a:gd name="connsiteX5" fmla="*/ 1563757 w 1881809"/>
              <a:gd name="connsiteY5" fmla="*/ 331304 h 1325217"/>
              <a:gd name="connsiteX6" fmla="*/ 1537252 w 1881809"/>
              <a:gd name="connsiteY6" fmla="*/ 304800 h 1325217"/>
              <a:gd name="connsiteX7" fmla="*/ 1484243 w 1881809"/>
              <a:gd name="connsiteY7" fmla="*/ 278295 h 1325217"/>
              <a:gd name="connsiteX8" fmla="*/ 1431235 w 1881809"/>
              <a:gd name="connsiteY8" fmla="*/ 225287 h 1325217"/>
              <a:gd name="connsiteX9" fmla="*/ 1338470 w 1881809"/>
              <a:gd name="connsiteY9" fmla="*/ 172278 h 1325217"/>
              <a:gd name="connsiteX10" fmla="*/ 1258957 w 1881809"/>
              <a:gd name="connsiteY10" fmla="*/ 119269 h 1325217"/>
              <a:gd name="connsiteX11" fmla="*/ 1219200 w 1881809"/>
              <a:gd name="connsiteY11" fmla="*/ 92765 h 1325217"/>
              <a:gd name="connsiteX12" fmla="*/ 1166191 w 1881809"/>
              <a:gd name="connsiteY12" fmla="*/ 79513 h 1325217"/>
              <a:gd name="connsiteX13" fmla="*/ 1020417 w 1881809"/>
              <a:gd name="connsiteY13" fmla="*/ 13252 h 1325217"/>
              <a:gd name="connsiteX14" fmla="*/ 967409 w 1881809"/>
              <a:gd name="connsiteY14" fmla="*/ 0 h 1325217"/>
              <a:gd name="connsiteX15" fmla="*/ 702365 w 1881809"/>
              <a:gd name="connsiteY15" fmla="*/ 13252 h 1325217"/>
              <a:gd name="connsiteX16" fmla="*/ 516835 w 1881809"/>
              <a:gd name="connsiteY16" fmla="*/ 39756 h 1325217"/>
              <a:gd name="connsiteX17" fmla="*/ 424070 w 1881809"/>
              <a:gd name="connsiteY17" fmla="*/ 79513 h 1325217"/>
              <a:gd name="connsiteX18" fmla="*/ 384313 w 1881809"/>
              <a:gd name="connsiteY18" fmla="*/ 92765 h 1325217"/>
              <a:gd name="connsiteX19" fmla="*/ 278296 w 1881809"/>
              <a:gd name="connsiteY19" fmla="*/ 145774 h 1325217"/>
              <a:gd name="connsiteX20" fmla="*/ 238539 w 1881809"/>
              <a:gd name="connsiteY20" fmla="*/ 172278 h 1325217"/>
              <a:gd name="connsiteX21" fmla="*/ 185530 w 1881809"/>
              <a:gd name="connsiteY21" fmla="*/ 198782 h 1325217"/>
              <a:gd name="connsiteX22" fmla="*/ 119270 w 1881809"/>
              <a:gd name="connsiteY22" fmla="*/ 265043 h 1325217"/>
              <a:gd name="connsiteX23" fmla="*/ 92765 w 1881809"/>
              <a:gd name="connsiteY23" fmla="*/ 291548 h 1325217"/>
              <a:gd name="connsiteX24" fmla="*/ 39757 w 1881809"/>
              <a:gd name="connsiteY24" fmla="*/ 384313 h 1325217"/>
              <a:gd name="connsiteX25" fmla="*/ 26504 w 1881809"/>
              <a:gd name="connsiteY25" fmla="*/ 450574 h 1325217"/>
              <a:gd name="connsiteX26" fmla="*/ 13252 w 1881809"/>
              <a:gd name="connsiteY26" fmla="*/ 503582 h 1325217"/>
              <a:gd name="connsiteX27" fmla="*/ 0 w 1881809"/>
              <a:gd name="connsiteY27" fmla="*/ 583095 h 1325217"/>
              <a:gd name="connsiteX28" fmla="*/ 13252 w 1881809"/>
              <a:gd name="connsiteY28" fmla="*/ 821635 h 1325217"/>
              <a:gd name="connsiteX29" fmla="*/ 26504 w 1881809"/>
              <a:gd name="connsiteY29" fmla="*/ 861391 h 1325217"/>
              <a:gd name="connsiteX30" fmla="*/ 159026 w 1881809"/>
              <a:gd name="connsiteY30" fmla="*/ 967409 h 1325217"/>
              <a:gd name="connsiteX31" fmla="*/ 212035 w 1881809"/>
              <a:gd name="connsiteY31" fmla="*/ 993913 h 1325217"/>
              <a:gd name="connsiteX32" fmla="*/ 357809 w 1881809"/>
              <a:gd name="connsiteY32" fmla="*/ 1086678 h 1325217"/>
              <a:gd name="connsiteX33" fmla="*/ 463826 w 1881809"/>
              <a:gd name="connsiteY33" fmla="*/ 1139687 h 1325217"/>
              <a:gd name="connsiteX34" fmla="*/ 503583 w 1881809"/>
              <a:gd name="connsiteY34" fmla="*/ 1166191 h 1325217"/>
              <a:gd name="connsiteX35" fmla="*/ 569843 w 1881809"/>
              <a:gd name="connsiteY35" fmla="*/ 1179443 h 1325217"/>
              <a:gd name="connsiteX36" fmla="*/ 636104 w 1881809"/>
              <a:gd name="connsiteY36" fmla="*/ 1205948 h 1325217"/>
              <a:gd name="connsiteX37" fmla="*/ 808383 w 1881809"/>
              <a:gd name="connsiteY37" fmla="*/ 1232452 h 1325217"/>
              <a:gd name="connsiteX38" fmla="*/ 914400 w 1881809"/>
              <a:gd name="connsiteY38" fmla="*/ 1272209 h 1325217"/>
              <a:gd name="connsiteX39" fmla="*/ 1033670 w 1881809"/>
              <a:gd name="connsiteY39" fmla="*/ 1298713 h 1325217"/>
              <a:gd name="connsiteX40" fmla="*/ 1245704 w 1881809"/>
              <a:gd name="connsiteY40" fmla="*/ 1325217 h 1325217"/>
              <a:gd name="connsiteX41" fmla="*/ 1431235 w 1881809"/>
              <a:gd name="connsiteY41" fmla="*/ 1311965 h 1325217"/>
              <a:gd name="connsiteX42" fmla="*/ 1537252 w 1881809"/>
              <a:gd name="connsiteY42" fmla="*/ 1285461 h 1325217"/>
              <a:gd name="connsiteX43" fmla="*/ 1590261 w 1881809"/>
              <a:gd name="connsiteY43" fmla="*/ 1258956 h 1325217"/>
              <a:gd name="connsiteX44" fmla="*/ 1669774 w 1881809"/>
              <a:gd name="connsiteY44" fmla="*/ 1192695 h 1325217"/>
              <a:gd name="connsiteX45" fmla="*/ 1762539 w 1881809"/>
              <a:gd name="connsiteY45" fmla="*/ 1113182 h 1325217"/>
              <a:gd name="connsiteX46" fmla="*/ 1842052 w 1881809"/>
              <a:gd name="connsiteY46" fmla="*/ 1033669 h 1325217"/>
              <a:gd name="connsiteX47" fmla="*/ 1868557 w 1881809"/>
              <a:gd name="connsiteY47" fmla="*/ 1007165 h 1325217"/>
              <a:gd name="connsiteX48" fmla="*/ 1881809 w 1881809"/>
              <a:gd name="connsiteY48" fmla="*/ 967409 h 1325217"/>
              <a:gd name="connsiteX49" fmla="*/ 1842052 w 1881809"/>
              <a:gd name="connsiteY49" fmla="*/ 848139 h 1325217"/>
              <a:gd name="connsiteX50" fmla="*/ 1802296 w 1881809"/>
              <a:gd name="connsiteY50" fmla="*/ 821635 h 1325217"/>
              <a:gd name="connsiteX51" fmla="*/ 1749287 w 1881809"/>
              <a:gd name="connsiteY51" fmla="*/ 768626 h 132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81809" h="1325217">
                <a:moveTo>
                  <a:pt x="1749287" y="834887"/>
                </a:moveTo>
                <a:cubicBezTo>
                  <a:pt x="1741443" y="779975"/>
                  <a:pt x="1724051" y="612772"/>
                  <a:pt x="1696278" y="543339"/>
                </a:cubicBezTo>
                <a:cubicBezTo>
                  <a:pt x="1687443" y="521252"/>
                  <a:pt x="1680412" y="498355"/>
                  <a:pt x="1669774" y="477078"/>
                </a:cubicBezTo>
                <a:cubicBezTo>
                  <a:pt x="1662651" y="462833"/>
                  <a:pt x="1650393" y="451567"/>
                  <a:pt x="1643270" y="437322"/>
                </a:cubicBezTo>
                <a:cubicBezTo>
                  <a:pt x="1637023" y="424828"/>
                  <a:pt x="1638399" y="408740"/>
                  <a:pt x="1630017" y="397565"/>
                </a:cubicBezTo>
                <a:cubicBezTo>
                  <a:pt x="1611276" y="372577"/>
                  <a:pt x="1585844" y="353391"/>
                  <a:pt x="1563757" y="331304"/>
                </a:cubicBezTo>
                <a:cubicBezTo>
                  <a:pt x="1554922" y="322469"/>
                  <a:pt x="1548427" y="310388"/>
                  <a:pt x="1537252" y="304800"/>
                </a:cubicBezTo>
                <a:cubicBezTo>
                  <a:pt x="1519582" y="295965"/>
                  <a:pt x="1500047" y="290148"/>
                  <a:pt x="1484243" y="278295"/>
                </a:cubicBezTo>
                <a:cubicBezTo>
                  <a:pt x="1464252" y="263302"/>
                  <a:pt x="1450207" y="241549"/>
                  <a:pt x="1431235" y="225287"/>
                </a:cubicBezTo>
                <a:cubicBezTo>
                  <a:pt x="1395577" y="194723"/>
                  <a:pt x="1380252" y="197348"/>
                  <a:pt x="1338470" y="172278"/>
                </a:cubicBezTo>
                <a:cubicBezTo>
                  <a:pt x="1311155" y="155889"/>
                  <a:pt x="1285461" y="136939"/>
                  <a:pt x="1258957" y="119269"/>
                </a:cubicBezTo>
                <a:cubicBezTo>
                  <a:pt x="1245705" y="110434"/>
                  <a:pt x="1234652" y="96628"/>
                  <a:pt x="1219200" y="92765"/>
                </a:cubicBezTo>
                <a:lnTo>
                  <a:pt x="1166191" y="79513"/>
                </a:lnTo>
                <a:cubicBezTo>
                  <a:pt x="1096220" y="44527"/>
                  <a:pt x="1080495" y="30417"/>
                  <a:pt x="1020417" y="13252"/>
                </a:cubicBezTo>
                <a:cubicBezTo>
                  <a:pt x="1002905" y="8249"/>
                  <a:pt x="985078" y="4417"/>
                  <a:pt x="967409" y="0"/>
                </a:cubicBezTo>
                <a:lnTo>
                  <a:pt x="702365" y="13252"/>
                </a:lnTo>
                <a:cubicBezTo>
                  <a:pt x="645432" y="17178"/>
                  <a:pt x="574613" y="25311"/>
                  <a:pt x="516835" y="39756"/>
                </a:cubicBezTo>
                <a:cubicBezTo>
                  <a:pt x="467112" y="52187"/>
                  <a:pt x="477163" y="56759"/>
                  <a:pt x="424070" y="79513"/>
                </a:cubicBezTo>
                <a:cubicBezTo>
                  <a:pt x="411230" y="85016"/>
                  <a:pt x="397565" y="88348"/>
                  <a:pt x="384313" y="92765"/>
                </a:cubicBezTo>
                <a:cubicBezTo>
                  <a:pt x="292208" y="154168"/>
                  <a:pt x="407970" y="80937"/>
                  <a:pt x="278296" y="145774"/>
                </a:cubicBezTo>
                <a:cubicBezTo>
                  <a:pt x="264050" y="152897"/>
                  <a:pt x="252368" y="164376"/>
                  <a:pt x="238539" y="172278"/>
                </a:cubicBezTo>
                <a:cubicBezTo>
                  <a:pt x="221387" y="182079"/>
                  <a:pt x="203200" y="189947"/>
                  <a:pt x="185530" y="198782"/>
                </a:cubicBezTo>
                <a:lnTo>
                  <a:pt x="119270" y="265043"/>
                </a:lnTo>
                <a:cubicBezTo>
                  <a:pt x="110435" y="273878"/>
                  <a:pt x="98353" y="280373"/>
                  <a:pt x="92765" y="291548"/>
                </a:cubicBezTo>
                <a:cubicBezTo>
                  <a:pt x="59138" y="358802"/>
                  <a:pt x="77219" y="328119"/>
                  <a:pt x="39757" y="384313"/>
                </a:cubicBezTo>
                <a:cubicBezTo>
                  <a:pt x="35339" y="406400"/>
                  <a:pt x="31390" y="428586"/>
                  <a:pt x="26504" y="450574"/>
                </a:cubicBezTo>
                <a:cubicBezTo>
                  <a:pt x="22553" y="468353"/>
                  <a:pt x="16824" y="485723"/>
                  <a:pt x="13252" y="503582"/>
                </a:cubicBezTo>
                <a:cubicBezTo>
                  <a:pt x="7982" y="529930"/>
                  <a:pt x="4417" y="556591"/>
                  <a:pt x="0" y="583095"/>
                </a:cubicBezTo>
                <a:cubicBezTo>
                  <a:pt x="4417" y="662608"/>
                  <a:pt x="5702" y="742358"/>
                  <a:pt x="13252" y="821635"/>
                </a:cubicBezTo>
                <a:cubicBezTo>
                  <a:pt x="14576" y="835541"/>
                  <a:pt x="18385" y="850024"/>
                  <a:pt x="26504" y="861391"/>
                </a:cubicBezTo>
                <a:cubicBezTo>
                  <a:pt x="53895" y="899738"/>
                  <a:pt x="120091" y="947942"/>
                  <a:pt x="159026" y="967409"/>
                </a:cubicBezTo>
                <a:cubicBezTo>
                  <a:pt x="176696" y="976244"/>
                  <a:pt x="195095" y="983749"/>
                  <a:pt x="212035" y="993913"/>
                </a:cubicBezTo>
                <a:cubicBezTo>
                  <a:pt x="306636" y="1050674"/>
                  <a:pt x="269362" y="1039053"/>
                  <a:pt x="357809" y="1086678"/>
                </a:cubicBezTo>
                <a:cubicBezTo>
                  <a:pt x="392597" y="1105410"/>
                  <a:pt x="430951" y="1117771"/>
                  <a:pt x="463826" y="1139687"/>
                </a:cubicBezTo>
                <a:cubicBezTo>
                  <a:pt x="477078" y="1148522"/>
                  <a:pt x="488670" y="1160599"/>
                  <a:pt x="503583" y="1166191"/>
                </a:cubicBezTo>
                <a:cubicBezTo>
                  <a:pt x="524673" y="1174100"/>
                  <a:pt x="547756" y="1175026"/>
                  <a:pt x="569843" y="1179443"/>
                </a:cubicBezTo>
                <a:cubicBezTo>
                  <a:pt x="591930" y="1188278"/>
                  <a:pt x="613319" y="1199112"/>
                  <a:pt x="636104" y="1205948"/>
                </a:cubicBezTo>
                <a:cubicBezTo>
                  <a:pt x="679467" y="1218957"/>
                  <a:pt x="771438" y="1227834"/>
                  <a:pt x="808383" y="1232452"/>
                </a:cubicBezTo>
                <a:cubicBezTo>
                  <a:pt x="944448" y="1266468"/>
                  <a:pt x="775799" y="1220233"/>
                  <a:pt x="914400" y="1272209"/>
                </a:cubicBezTo>
                <a:cubicBezTo>
                  <a:pt x="934418" y="1279716"/>
                  <a:pt x="1017372" y="1295750"/>
                  <a:pt x="1033670" y="1298713"/>
                </a:cubicBezTo>
                <a:cubicBezTo>
                  <a:pt x="1134139" y="1316980"/>
                  <a:pt x="1124172" y="1313064"/>
                  <a:pt x="1245704" y="1325217"/>
                </a:cubicBezTo>
                <a:cubicBezTo>
                  <a:pt x="1307548" y="1320800"/>
                  <a:pt x="1369802" y="1320342"/>
                  <a:pt x="1431235" y="1311965"/>
                </a:cubicBezTo>
                <a:cubicBezTo>
                  <a:pt x="1467328" y="1307043"/>
                  <a:pt x="1537252" y="1285461"/>
                  <a:pt x="1537252" y="1285461"/>
                </a:cubicBezTo>
                <a:cubicBezTo>
                  <a:pt x="1554922" y="1276626"/>
                  <a:pt x="1573508" y="1269426"/>
                  <a:pt x="1590261" y="1258956"/>
                </a:cubicBezTo>
                <a:cubicBezTo>
                  <a:pt x="1693370" y="1194513"/>
                  <a:pt x="1604966" y="1244542"/>
                  <a:pt x="1669774" y="1192695"/>
                </a:cubicBezTo>
                <a:cubicBezTo>
                  <a:pt x="1770699" y="1111953"/>
                  <a:pt x="1634918" y="1240802"/>
                  <a:pt x="1762539" y="1113182"/>
                </a:cubicBezTo>
                <a:lnTo>
                  <a:pt x="1842052" y="1033669"/>
                </a:lnTo>
                <a:lnTo>
                  <a:pt x="1868557" y="1007165"/>
                </a:lnTo>
                <a:cubicBezTo>
                  <a:pt x="1872974" y="993913"/>
                  <a:pt x="1881809" y="981378"/>
                  <a:pt x="1881809" y="967409"/>
                </a:cubicBezTo>
                <a:cubicBezTo>
                  <a:pt x="1881809" y="922983"/>
                  <a:pt x="1874055" y="880142"/>
                  <a:pt x="1842052" y="848139"/>
                </a:cubicBezTo>
                <a:cubicBezTo>
                  <a:pt x="1830790" y="836877"/>
                  <a:pt x="1815548" y="830470"/>
                  <a:pt x="1802296" y="821635"/>
                </a:cubicBezTo>
                <a:cubicBezTo>
                  <a:pt x="1770312" y="773659"/>
                  <a:pt x="1790037" y="789001"/>
                  <a:pt x="1749287" y="768626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7450" y="3063875"/>
            <a:ext cx="12573000" cy="4558091"/>
          </a:xfrm>
        </p:spPr>
        <p:txBody>
          <a:bodyPr/>
          <a:lstStyle/>
          <a:p>
            <a:pPr algn="ctr"/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Department </a:t>
            </a:r>
            <a:r>
              <a:rPr lang="en-US" sz="3600" dirty="0"/>
              <a:t>Code, Class Number, Section, Max Enrollment, Current Enrollment, Room Number, Days, Start Time, End Time, Instructor, BIO, 100, 1, 15, 13, 5, Mon,Wed,Fri, 10:00, 11:00, Magde, </a:t>
            </a:r>
            <a:r>
              <a:rPr lang="en-US" sz="3600" dirty="0" smtClean="0"/>
              <a:t>BIO,100</a:t>
            </a:r>
            <a:r>
              <a:rPr lang="en-US" sz="3600" dirty="0"/>
              <a:t>, 2, 15, 7, 5, Tue,Thu, 11:00, 12:30, Indge, </a:t>
            </a:r>
            <a:r>
              <a:rPr lang="en-US" sz="3600" dirty="0" smtClean="0"/>
              <a:t>BIO, 205</a:t>
            </a:r>
            <a:r>
              <a:rPr lang="en-US" sz="3600" dirty="0"/>
              <a:t>, 1, 15, 9, 6, Tue,Thu, 09:00, 10:30, Magde, </a:t>
            </a:r>
            <a:r>
              <a:rPr lang="en-US" sz="3600" dirty="0" smtClean="0"/>
              <a:t>BUS, 315</a:t>
            </a:r>
            <a:r>
              <a:rPr lang="en-US" sz="3600" dirty="0"/>
              <a:t>, 1, 12, 3, 6, Mon,Wed,Fri, 13:00, 14:00, Indge, BUS, 150, 1, 15, 15, 13, Mon,Wed,Fri, 09:00, 10:00, Roberts, </a:t>
            </a:r>
            <a:r>
              <a:rPr lang="en-US" sz="3600" dirty="0" smtClean="0"/>
              <a:t>BUS, 210</a:t>
            </a:r>
            <a:r>
              <a:rPr lang="en-US" sz="3600" dirty="0"/>
              <a:t>, 1, 10, 9, 13, Mon,Wed,Fri, 08:00, 09:00, Rasid.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3633450" y="6645275"/>
            <a:ext cx="755374" cy="636104"/>
          </a:xfrm>
          <a:custGeom>
            <a:avLst/>
            <a:gdLst>
              <a:gd name="connsiteX0" fmla="*/ 702366 w 755374"/>
              <a:gd name="connsiteY0" fmla="*/ 278295 h 636104"/>
              <a:gd name="connsiteX1" fmla="*/ 675861 w 755374"/>
              <a:gd name="connsiteY1" fmla="*/ 145774 h 636104"/>
              <a:gd name="connsiteX2" fmla="*/ 662609 w 755374"/>
              <a:gd name="connsiteY2" fmla="*/ 106017 h 636104"/>
              <a:gd name="connsiteX3" fmla="*/ 622853 w 755374"/>
              <a:gd name="connsiteY3" fmla="*/ 79513 h 636104"/>
              <a:gd name="connsiteX4" fmla="*/ 556592 w 755374"/>
              <a:gd name="connsiteY4" fmla="*/ 26504 h 636104"/>
              <a:gd name="connsiteX5" fmla="*/ 397566 w 755374"/>
              <a:gd name="connsiteY5" fmla="*/ 0 h 636104"/>
              <a:gd name="connsiteX6" fmla="*/ 212035 w 755374"/>
              <a:gd name="connsiteY6" fmla="*/ 26504 h 636104"/>
              <a:gd name="connsiteX7" fmla="*/ 66261 w 755374"/>
              <a:gd name="connsiteY7" fmla="*/ 145774 h 636104"/>
              <a:gd name="connsiteX8" fmla="*/ 13253 w 755374"/>
              <a:gd name="connsiteY8" fmla="*/ 225287 h 636104"/>
              <a:gd name="connsiteX9" fmla="*/ 0 w 755374"/>
              <a:gd name="connsiteY9" fmla="*/ 265043 h 636104"/>
              <a:gd name="connsiteX10" fmla="*/ 39757 w 755374"/>
              <a:gd name="connsiteY10" fmla="*/ 503582 h 636104"/>
              <a:gd name="connsiteX11" fmla="*/ 53009 w 755374"/>
              <a:gd name="connsiteY11" fmla="*/ 543339 h 636104"/>
              <a:gd name="connsiteX12" fmla="*/ 92766 w 755374"/>
              <a:gd name="connsiteY12" fmla="*/ 569843 h 636104"/>
              <a:gd name="connsiteX13" fmla="*/ 119270 w 755374"/>
              <a:gd name="connsiteY13" fmla="*/ 596348 h 636104"/>
              <a:gd name="connsiteX14" fmla="*/ 198783 w 755374"/>
              <a:gd name="connsiteY14" fmla="*/ 622852 h 636104"/>
              <a:gd name="connsiteX15" fmla="*/ 238539 w 755374"/>
              <a:gd name="connsiteY15" fmla="*/ 636104 h 636104"/>
              <a:gd name="connsiteX16" fmla="*/ 596348 w 755374"/>
              <a:gd name="connsiteY16" fmla="*/ 609600 h 636104"/>
              <a:gd name="connsiteX17" fmla="*/ 636105 w 755374"/>
              <a:gd name="connsiteY17" fmla="*/ 596348 h 636104"/>
              <a:gd name="connsiteX18" fmla="*/ 662609 w 755374"/>
              <a:gd name="connsiteY18" fmla="*/ 569843 h 636104"/>
              <a:gd name="connsiteX19" fmla="*/ 702366 w 755374"/>
              <a:gd name="connsiteY19" fmla="*/ 556591 h 636104"/>
              <a:gd name="connsiteX20" fmla="*/ 715618 w 755374"/>
              <a:gd name="connsiteY20" fmla="*/ 516834 h 636104"/>
              <a:gd name="connsiteX21" fmla="*/ 742122 w 755374"/>
              <a:gd name="connsiteY21" fmla="*/ 477078 h 636104"/>
              <a:gd name="connsiteX22" fmla="*/ 755374 w 755374"/>
              <a:gd name="connsiteY22" fmla="*/ 437321 h 636104"/>
              <a:gd name="connsiteX23" fmla="*/ 728870 w 755374"/>
              <a:gd name="connsiteY23" fmla="*/ 238539 h 636104"/>
              <a:gd name="connsiteX24" fmla="*/ 715618 w 755374"/>
              <a:gd name="connsiteY24" fmla="*/ 159026 h 6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5374" h="636104">
                <a:moveTo>
                  <a:pt x="702366" y="278295"/>
                </a:moveTo>
                <a:cubicBezTo>
                  <a:pt x="691952" y="215816"/>
                  <a:pt x="691676" y="201126"/>
                  <a:pt x="675861" y="145774"/>
                </a:cubicBezTo>
                <a:cubicBezTo>
                  <a:pt x="672023" y="132342"/>
                  <a:pt x="671335" y="116925"/>
                  <a:pt x="662609" y="106017"/>
                </a:cubicBezTo>
                <a:cubicBezTo>
                  <a:pt x="652660" y="93580"/>
                  <a:pt x="635290" y="89462"/>
                  <a:pt x="622853" y="79513"/>
                </a:cubicBezTo>
                <a:cubicBezTo>
                  <a:pt x="589971" y="53207"/>
                  <a:pt x="600517" y="45329"/>
                  <a:pt x="556592" y="26504"/>
                </a:cubicBezTo>
                <a:cubicBezTo>
                  <a:pt x="520539" y="11053"/>
                  <a:pt x="420942" y="2922"/>
                  <a:pt x="397566" y="0"/>
                </a:cubicBezTo>
                <a:cubicBezTo>
                  <a:pt x="394757" y="312"/>
                  <a:pt x="239337" y="14094"/>
                  <a:pt x="212035" y="26504"/>
                </a:cubicBezTo>
                <a:cubicBezTo>
                  <a:pt x="171243" y="45046"/>
                  <a:pt x="91592" y="107777"/>
                  <a:pt x="66261" y="145774"/>
                </a:cubicBezTo>
                <a:cubicBezTo>
                  <a:pt x="48592" y="172278"/>
                  <a:pt x="23327" y="195068"/>
                  <a:pt x="13253" y="225287"/>
                </a:cubicBezTo>
                <a:lnTo>
                  <a:pt x="0" y="265043"/>
                </a:lnTo>
                <a:cubicBezTo>
                  <a:pt x="15573" y="451912"/>
                  <a:pt x="-3568" y="373605"/>
                  <a:pt x="39757" y="503582"/>
                </a:cubicBezTo>
                <a:cubicBezTo>
                  <a:pt x="44174" y="516834"/>
                  <a:pt x="41386" y="535590"/>
                  <a:pt x="53009" y="543339"/>
                </a:cubicBezTo>
                <a:cubicBezTo>
                  <a:pt x="66261" y="552174"/>
                  <a:pt x="80329" y="559893"/>
                  <a:pt x="92766" y="569843"/>
                </a:cubicBezTo>
                <a:cubicBezTo>
                  <a:pt x="102522" y="577648"/>
                  <a:pt x="108095" y="590760"/>
                  <a:pt x="119270" y="596348"/>
                </a:cubicBezTo>
                <a:cubicBezTo>
                  <a:pt x="144258" y="608842"/>
                  <a:pt x="172279" y="614017"/>
                  <a:pt x="198783" y="622852"/>
                </a:cubicBezTo>
                <a:lnTo>
                  <a:pt x="238539" y="636104"/>
                </a:lnTo>
                <a:cubicBezTo>
                  <a:pt x="340229" y="631020"/>
                  <a:pt x="484712" y="631927"/>
                  <a:pt x="596348" y="609600"/>
                </a:cubicBezTo>
                <a:cubicBezTo>
                  <a:pt x="610046" y="606860"/>
                  <a:pt x="622853" y="600765"/>
                  <a:pt x="636105" y="596348"/>
                </a:cubicBezTo>
                <a:cubicBezTo>
                  <a:pt x="644940" y="587513"/>
                  <a:pt x="651895" y="576271"/>
                  <a:pt x="662609" y="569843"/>
                </a:cubicBezTo>
                <a:cubicBezTo>
                  <a:pt x="674587" y="562656"/>
                  <a:pt x="692488" y="566469"/>
                  <a:pt x="702366" y="556591"/>
                </a:cubicBezTo>
                <a:cubicBezTo>
                  <a:pt x="712244" y="546713"/>
                  <a:pt x="709371" y="529328"/>
                  <a:pt x="715618" y="516834"/>
                </a:cubicBezTo>
                <a:cubicBezTo>
                  <a:pt x="722741" y="502588"/>
                  <a:pt x="733287" y="490330"/>
                  <a:pt x="742122" y="477078"/>
                </a:cubicBezTo>
                <a:cubicBezTo>
                  <a:pt x="746539" y="463826"/>
                  <a:pt x="755374" y="451290"/>
                  <a:pt x="755374" y="437321"/>
                </a:cubicBezTo>
                <a:cubicBezTo>
                  <a:pt x="755374" y="280715"/>
                  <a:pt x="748393" y="336156"/>
                  <a:pt x="728870" y="238539"/>
                </a:cubicBezTo>
                <a:cubicBezTo>
                  <a:pt x="723600" y="212191"/>
                  <a:pt x="715618" y="159026"/>
                  <a:pt x="715618" y="159026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latin typeface="Arial" charset="0"/>
                <a:ea typeface="Arial" charset="0"/>
                <a:cs typeface="Arial" charset="0"/>
                <a:hlinkClick r:id="rId2"/>
              </a:rPr>
              <a:t>https://webaim.org/techniques/tables/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5383" y="7217137"/>
            <a:ext cx="17443450" cy="825101"/>
          </a:xfrm>
        </p:spPr>
        <p:txBody>
          <a:bodyPr/>
          <a:lstStyle/>
          <a:p>
            <a:pPr algn="ctr"/>
            <a:r>
              <a:rPr lang="en-US" sz="3600" dirty="0" smtClean="0"/>
              <a:t>Department </a:t>
            </a:r>
            <a:r>
              <a:rPr lang="en-US" sz="3600" dirty="0"/>
              <a:t>Code </a:t>
            </a:r>
            <a:r>
              <a:rPr lang="en-US" sz="3600" dirty="0" smtClean="0"/>
              <a:t>BUS</a:t>
            </a:r>
            <a:r>
              <a:rPr lang="en-US" sz="3600" dirty="0"/>
              <a:t>, Class Number </a:t>
            </a:r>
            <a:r>
              <a:rPr lang="en-US" sz="3600" dirty="0" smtClean="0"/>
              <a:t>150</a:t>
            </a:r>
            <a:r>
              <a:rPr lang="en-US" sz="3600" dirty="0"/>
              <a:t>, Section </a:t>
            </a:r>
            <a:r>
              <a:rPr lang="en-US" sz="3600" dirty="0" smtClean="0"/>
              <a:t>1</a:t>
            </a:r>
            <a:r>
              <a:rPr lang="en-US" sz="3600" dirty="0"/>
              <a:t>, Max </a:t>
            </a:r>
            <a:r>
              <a:rPr lang="en-US" sz="3600" dirty="0">
                <a:solidFill>
                  <a:schemeClr val="tx1"/>
                </a:solidFill>
              </a:rPr>
              <a:t>Enrollment </a:t>
            </a:r>
            <a:r>
              <a:rPr lang="en-US" sz="3600" dirty="0" smtClean="0">
                <a:solidFill>
                  <a:schemeClr val="tx1"/>
                </a:solidFill>
              </a:rPr>
              <a:t>15</a:t>
            </a:r>
            <a:r>
              <a:rPr lang="mr-IN" sz="3600" dirty="0" smtClean="0">
                <a:solidFill>
                  <a:schemeClr val="tx1"/>
                </a:solidFill>
              </a:rPr>
              <a:t>…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-26228" y="3545252"/>
            <a:ext cx="20104100" cy="1731963"/>
          </a:xfrm>
          <a:prstGeom prst="rect">
            <a:avLst/>
          </a:prstGeom>
        </p:spPr>
        <p:txBody>
          <a:bodyPr/>
          <a:lstStyle>
            <a:lvl1pPr marL="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 marL="4572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 marL="9144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 marL="13716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 marL="18288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300"/>
              </a:lnSpc>
            </a:pPr>
            <a:r>
              <a:rPr lang="en-US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Table header NOT mapped to cell data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-62395" y="6340475"/>
            <a:ext cx="20104100" cy="786650"/>
          </a:xfrm>
          <a:prstGeom prst="rect">
            <a:avLst/>
          </a:prstGeom>
        </p:spPr>
        <p:txBody>
          <a:bodyPr/>
          <a:lstStyle>
            <a:lvl1pPr marL="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 marL="4572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 marL="9144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 marL="13716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 marL="18288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300"/>
              </a:lnSpc>
            </a:pPr>
            <a:r>
              <a:rPr lang="en-US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Table header mapped to cell data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879615" y="4411233"/>
            <a:ext cx="17443450" cy="955994"/>
          </a:xfrm>
          <a:prstGeom prst="rect">
            <a:avLst/>
          </a:prstGeom>
        </p:spPr>
        <p:txBody>
          <a:bodyPr/>
          <a:lstStyle>
            <a:lvl1pPr marL="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 marL="4572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 marL="9144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 marL="13716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 marL="1828800" eaLnBrk="1" hangingPunct="1"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solidFill>
                  <a:sysClr val="windowText" lastClr="000000"/>
                </a:solidFill>
              </a:rPr>
              <a:t>BUS, 150, 1, </a:t>
            </a:r>
            <a:r>
              <a:rPr lang="en-US" sz="3600" kern="0" dirty="0" smtClean="0">
                <a:solidFill>
                  <a:schemeClr val="tx1"/>
                </a:solidFill>
              </a:rPr>
              <a:t>15</a:t>
            </a:r>
            <a:r>
              <a:rPr lang="en-US" sz="3600" kern="0" dirty="0" smtClean="0">
                <a:solidFill>
                  <a:sysClr val="windowText" lastClr="000000"/>
                </a:solidFill>
              </a:rPr>
              <a:t>, 15, 13</a:t>
            </a:r>
            <a:r>
              <a:rPr lang="mr-IN" sz="3600" kern="0" dirty="0" smtClean="0">
                <a:solidFill>
                  <a:sysClr val="windowText" lastClr="000000"/>
                </a:solidFill>
              </a:rPr>
              <a:t>…</a:t>
            </a:r>
            <a:endParaRPr lang="en-US" sz="3600" kern="0" dirty="0" smtClean="0">
              <a:solidFill>
                <a:sysClr val="windowText" lastClr="000000"/>
              </a:solidFill>
            </a:endParaRPr>
          </a:p>
          <a:p>
            <a:pPr algn="ctr"/>
            <a:endParaRPr lang="en-US" sz="36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74850" y="4435475"/>
            <a:ext cx="16535400" cy="4558091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Let’s create a table and look at examples</a:t>
            </a:r>
          </a:p>
          <a:p>
            <a:pPr algn="ctr"/>
            <a:r>
              <a:rPr lang="en-US" sz="4400" dirty="0">
                <a:latin typeface="Arial" charset="0"/>
                <a:ea typeface="Arial" charset="0"/>
                <a:cs typeface="Arial" charset="0"/>
              </a:rPr>
              <a:t>https://extension.unl.edu/statewide/herbie/table-examples/</a:t>
            </a:r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88243" y="2606675"/>
            <a:ext cx="16879207" cy="5105400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Online Resources</a:t>
            </a:r>
          </a:p>
          <a:p>
            <a:pPr marL="857250" indent="-857250" algn="l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Creating Accessible Tables 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  <a:hlinkClick r:id="rId3"/>
              </a:rPr>
              <a:t>https</a:t>
            </a:r>
            <a:r>
              <a:rPr lang="en-US" sz="4400" dirty="0">
                <a:latin typeface="Arial" charset="0"/>
                <a:ea typeface="Arial" charset="0"/>
                <a:cs typeface="Arial" charset="0"/>
                <a:hlinkClick r:id="rId3"/>
              </a:rPr>
              <a:t>://webaim.org/techniques/tables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  <a:hlinkClick r:id="rId3"/>
              </a:rPr>
              <a:t>/</a:t>
            </a:r>
            <a:endParaRPr lang="en-US" sz="4400" dirty="0" smtClean="0">
              <a:latin typeface="Arial" charset="0"/>
              <a:ea typeface="Arial" charset="0"/>
              <a:cs typeface="Arial" charset="0"/>
            </a:endParaRPr>
          </a:p>
          <a:p>
            <a:pPr marL="857250" indent="-857250" algn="l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Responsive Table Generator Tool</a:t>
            </a:r>
            <a:br>
              <a:rPr lang="en-U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400" dirty="0" smtClean="0">
                <a:latin typeface="Arial" charset="0"/>
                <a:ea typeface="Arial" charset="0"/>
                <a:cs typeface="Arial" charset="0"/>
                <a:hlinkClick r:id="rId4"/>
              </a:rPr>
              <a:t>https</a:t>
            </a:r>
            <a:r>
              <a:rPr lang="en-US" sz="4400" dirty="0">
                <a:latin typeface="Arial" charset="0"/>
                <a:ea typeface="Arial" charset="0"/>
                <a:cs typeface="Arial" charset="0"/>
                <a:hlinkClick r:id="rId4"/>
              </a:rPr>
              <a:t>://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  <a:hlinkClick r:id="rId4"/>
              </a:rPr>
              <a:t>ianrmedia.unl.edu/responsive-table-generator-tool</a:t>
            </a:r>
            <a:endParaRPr lang="en-US" sz="4400" dirty="0" smtClean="0">
              <a:latin typeface="Arial" charset="0"/>
              <a:ea typeface="Arial" charset="0"/>
              <a:cs typeface="Arial" charset="0"/>
            </a:endParaRPr>
          </a:p>
          <a:p>
            <a:pPr marL="857250" indent="-857250" algn="l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Icon 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Factory Tool</a:t>
            </a:r>
            <a:br>
              <a:rPr lang="en-US" sz="4400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</a:t>
            </a:r>
            <a:r>
              <a:rPr lang="en-US" sz="4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://experimentstation.unl.edu/IconFactory</a:t>
            </a:r>
            <a:r>
              <a:rPr lang="en-US" sz="44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/</a:t>
            </a:r>
            <a:endParaRPr lang="en-US" sz="4400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857250" indent="-857250" algn="l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7450" y="4435475"/>
            <a:ext cx="12496800" cy="4558091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How many of you have worked with tables on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web?</a:t>
            </a:r>
          </a:p>
        </p:txBody>
      </p:sp>
    </p:spTree>
    <p:extLst>
      <p:ext uri="{BB962C8B-B14F-4D97-AF65-F5344CB8AC3E}">
        <p14:creationId xmlns:p14="http://schemas.microsoft.com/office/powerpoint/2010/main" val="3185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1050" y="3597275"/>
            <a:ext cx="7696200" cy="12954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Tables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88243" y="4740275"/>
            <a:ext cx="8344807" cy="2590800"/>
          </a:xfrm>
        </p:spPr>
        <p:txBody>
          <a:bodyPr/>
          <a:lstStyle/>
          <a:p>
            <a:pPr algn="l"/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Tables are a way of organizing data into rows and columns.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50" y="4283075"/>
            <a:ext cx="8178800" cy="3670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6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6394244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can you use a table for on a county website?</a:t>
            </a:r>
          </a:p>
          <a:p>
            <a:pPr marL="857250" indent="-85725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Training schedule </a:t>
            </a:r>
          </a:p>
          <a:p>
            <a:pPr marL="857250" indent="-857250">
              <a:spcAft>
                <a:spcPts val="600"/>
              </a:spcAft>
              <a:buFont typeface="Arial" charset="0"/>
              <a:buChar char="•"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Staff contact information</a:t>
            </a:r>
          </a:p>
          <a:p>
            <a:pPr marL="857250" indent="-857250">
              <a:spcAft>
                <a:spcPts val="600"/>
              </a:spcAft>
              <a:buFont typeface="Arial" charset="0"/>
              <a:buChar char="•"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File downloads</a:t>
            </a:r>
          </a:p>
          <a:p>
            <a:pPr marL="857250" indent="-857250">
              <a:spcAft>
                <a:spcPts val="600"/>
              </a:spcAft>
              <a:buFont typeface="Arial" charset="0"/>
              <a:buChar char="•"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Room schedule</a:t>
            </a:r>
          </a:p>
        </p:txBody>
      </p:sp>
    </p:spTree>
    <p:extLst>
      <p:ext uri="{BB962C8B-B14F-4D97-AF65-F5344CB8AC3E}">
        <p14:creationId xmlns:p14="http://schemas.microsoft.com/office/powerpoint/2010/main" val="21387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997075"/>
            <a:ext cx="7523846" cy="4844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50" y="2281215"/>
            <a:ext cx="8249732" cy="4539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0" y="4740275"/>
            <a:ext cx="6553076" cy="5045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442" y="5562140"/>
            <a:ext cx="8155208" cy="3249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8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04" y="1768475"/>
            <a:ext cx="8914116" cy="8388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4" y="3677443"/>
            <a:ext cx="3949700" cy="4114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0166350" y="2454276"/>
            <a:ext cx="1213859" cy="27153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061450" y="6416675"/>
            <a:ext cx="2209800" cy="268625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5203" y="4570207"/>
            <a:ext cx="7124852" cy="2959306"/>
          </a:xfrm>
        </p:spPr>
        <p:txBody>
          <a:bodyPr/>
          <a:lstStyle/>
          <a:p>
            <a:pPr>
              <a:lnSpc>
                <a:spcPts val="43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HTML Code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91440">
              <a:lnSpc>
                <a:spcPts val="4300"/>
              </a:lnSpc>
              <a:spcBef>
                <a:spcPts val="1200"/>
              </a:spcBef>
            </a:pP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A table begins with &lt;table&gt; and ends with &lt;/table&gt;</a:t>
            </a:r>
          </a:p>
          <a:p>
            <a:pPr algn="l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108451" y="4525860"/>
            <a:ext cx="7058618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02778" y="2191854"/>
            <a:ext cx="13944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There are two types of tables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3378" y="3249791"/>
            <a:ext cx="533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4000" dirty="0">
                <a:latin typeface="Arial" charset="0"/>
                <a:ea typeface="Arial" charset="0"/>
                <a:cs typeface="Arial" charset="0"/>
              </a:rPr>
              <a:t>Layout tables</a:t>
            </a:r>
          </a:p>
          <a:p>
            <a:pPr algn="ctr"/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54331" y="3825875"/>
            <a:ext cx="8178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4000" dirty="0">
                <a:latin typeface="Arial" charset="0"/>
                <a:ea typeface="Arial" charset="0"/>
                <a:cs typeface="Arial" charset="0"/>
              </a:rPr>
              <a:t>Data tables</a:t>
            </a: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78" y="4061006"/>
            <a:ext cx="7985464" cy="58419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4569004"/>
            <a:ext cx="8178800" cy="3670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10852978" y="3825875"/>
            <a:ext cx="8647872" cy="6172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598978" y="3825875"/>
            <a:ext cx="7926945" cy="6248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9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02778" y="2191854"/>
            <a:ext cx="13944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 table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5349875"/>
            <a:ext cx="8178800" cy="3670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84425" y="4077117"/>
            <a:ext cx="8331752" cy="891758"/>
          </a:xfrm>
        </p:spPr>
        <p:txBody>
          <a:bodyPr/>
          <a:lstStyle/>
          <a:p>
            <a:pPr algn="l">
              <a:lnSpc>
                <a:spcPts val="4300"/>
              </a:lnSpc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Must have a table header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223250" y="5077454"/>
            <a:ext cx="4267201" cy="155851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18084" y="4206875"/>
            <a:ext cx="6712364" cy="1981200"/>
          </a:xfrm>
        </p:spPr>
        <p:txBody>
          <a:bodyPr/>
          <a:lstStyle/>
          <a:p>
            <a:pPr algn="l">
              <a:lnSpc>
                <a:spcPts val="4300"/>
              </a:lnSpc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A column header identifies the data in the column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898650" y="4775568"/>
            <a:ext cx="762000" cy="15734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6927850" y="6035676"/>
            <a:ext cx="1716433" cy="3276600"/>
          </a:xfrm>
          <a:custGeom>
            <a:avLst/>
            <a:gdLst>
              <a:gd name="connsiteX0" fmla="*/ 39756 w 1669773"/>
              <a:gd name="connsiteY0" fmla="*/ 0 h 3591339"/>
              <a:gd name="connsiteX1" fmla="*/ 0 w 1669773"/>
              <a:gd name="connsiteY1" fmla="*/ 3591339 h 3591339"/>
              <a:gd name="connsiteX2" fmla="*/ 1669773 w 1669773"/>
              <a:gd name="connsiteY2" fmla="*/ 3591339 h 3591339"/>
              <a:gd name="connsiteX3" fmla="*/ 1630017 w 1669773"/>
              <a:gd name="connsiteY3" fmla="*/ 13252 h 3591339"/>
              <a:gd name="connsiteX4" fmla="*/ 39756 w 1669773"/>
              <a:gd name="connsiteY4" fmla="*/ 0 h 359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773" h="3591339">
                <a:moveTo>
                  <a:pt x="39756" y="0"/>
                </a:moveTo>
                <a:lnTo>
                  <a:pt x="0" y="3591339"/>
                </a:lnTo>
                <a:lnTo>
                  <a:pt x="1669773" y="3591339"/>
                </a:lnTo>
                <a:lnTo>
                  <a:pt x="1630017" y="13252"/>
                </a:lnTo>
                <a:lnTo>
                  <a:pt x="39756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890104" y="6349067"/>
            <a:ext cx="8984974" cy="622852"/>
          </a:xfrm>
          <a:custGeom>
            <a:avLst/>
            <a:gdLst>
              <a:gd name="connsiteX0" fmla="*/ 0 w 8984974"/>
              <a:gd name="connsiteY0" fmla="*/ 0 h 622852"/>
              <a:gd name="connsiteX1" fmla="*/ 8984974 w 8984974"/>
              <a:gd name="connsiteY1" fmla="*/ 0 h 622852"/>
              <a:gd name="connsiteX2" fmla="*/ 8984974 w 8984974"/>
              <a:gd name="connsiteY2" fmla="*/ 622852 h 622852"/>
              <a:gd name="connsiteX3" fmla="*/ 13252 w 8984974"/>
              <a:gd name="connsiteY3" fmla="*/ 622852 h 622852"/>
              <a:gd name="connsiteX4" fmla="*/ 0 w 8984974"/>
              <a:gd name="connsiteY4" fmla="*/ 0 h 62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4974" h="622852">
                <a:moveTo>
                  <a:pt x="0" y="0"/>
                </a:moveTo>
                <a:lnTo>
                  <a:pt x="8984974" y="0"/>
                </a:lnTo>
                <a:lnTo>
                  <a:pt x="8984974" y="622852"/>
                </a:lnTo>
                <a:lnTo>
                  <a:pt x="13252" y="622852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01243" y="6015109"/>
            <a:ext cx="6172200" cy="3449566"/>
          </a:xfrm>
          <a:solidFill>
            <a:schemeClr val="bg1">
              <a:lumMod val="95000"/>
            </a:schemeClr>
          </a:solidFill>
        </p:spPr>
        <p:txBody>
          <a:bodyPr lIns="274320" tIns="182880" rIns="274320"/>
          <a:lstStyle/>
          <a:p>
            <a:pPr algn="l">
              <a:lnSpc>
                <a:spcPts val="43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The table header is usually the first row of the table but it can also be a column. It’s styled differently to stand out from the other rows. </a:t>
            </a:r>
          </a:p>
        </p:txBody>
      </p:sp>
    </p:spTree>
    <p:extLst>
      <p:ext uri="{BB962C8B-B14F-4D97-AF65-F5344CB8AC3E}">
        <p14:creationId xmlns:p14="http://schemas.microsoft.com/office/powerpoint/2010/main" val="15500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5" grpId="0" animBg="1"/>
      <p:bldP spid="33" grpId="0" animBg="1"/>
      <p:bldP spid="1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9312546" y="2199600"/>
            <a:ext cx="9035572" cy="509243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538" y="2921394"/>
            <a:ext cx="1824662" cy="182466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356517" y="7457400"/>
            <a:ext cx="89916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356517" y="5095200"/>
            <a:ext cx="89916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356517" y="2733000"/>
            <a:ext cx="89916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80317" y="9819600"/>
            <a:ext cx="90678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3601" y="2708843"/>
            <a:ext cx="1" cy="70866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46" y="7893063"/>
            <a:ext cx="1621736" cy="1621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965" y="7803060"/>
            <a:ext cx="1530352" cy="15303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916" y="5391856"/>
            <a:ext cx="1822450" cy="1822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03" y="5400001"/>
            <a:ext cx="1704284" cy="1704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892" y="3086116"/>
            <a:ext cx="1630836" cy="163083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12257222" y="2185623"/>
            <a:ext cx="16613" cy="766075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525157" y="2175443"/>
            <a:ext cx="1008" cy="7670939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348117" y="2733000"/>
            <a:ext cx="1" cy="70866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108" y="5494087"/>
            <a:ext cx="1816496" cy="18164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613" y="7830248"/>
            <a:ext cx="1670048" cy="16700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526" y="3037474"/>
            <a:ext cx="1752926" cy="17529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356517" y="2199600"/>
            <a:ext cx="290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WEATHER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98789" y="2211268"/>
            <a:ext cx="290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HEAD GEAR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46485" y="2199600"/>
            <a:ext cx="290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ACTIVITY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>
            <a:stCxn id="2" idx="3"/>
          </p:cNvCxnSpPr>
          <p:nvPr/>
        </p:nvCxnSpPr>
        <p:spPr>
          <a:xfrm>
            <a:off x="6105194" y="6366150"/>
            <a:ext cx="227045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8909050" y="4897859"/>
            <a:ext cx="9738139" cy="2752110"/>
          </a:xfrm>
          <a:custGeom>
            <a:avLst/>
            <a:gdLst>
              <a:gd name="connsiteX0" fmla="*/ 0 w 8984974"/>
              <a:gd name="connsiteY0" fmla="*/ 0 h 622852"/>
              <a:gd name="connsiteX1" fmla="*/ 8984974 w 8984974"/>
              <a:gd name="connsiteY1" fmla="*/ 0 h 622852"/>
              <a:gd name="connsiteX2" fmla="*/ 8984974 w 8984974"/>
              <a:gd name="connsiteY2" fmla="*/ 622852 h 622852"/>
              <a:gd name="connsiteX3" fmla="*/ 13252 w 8984974"/>
              <a:gd name="connsiteY3" fmla="*/ 622852 h 622852"/>
              <a:gd name="connsiteX4" fmla="*/ 0 w 8984974"/>
              <a:gd name="connsiteY4" fmla="*/ 0 h 62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4974" h="622852">
                <a:moveTo>
                  <a:pt x="0" y="0"/>
                </a:moveTo>
                <a:lnTo>
                  <a:pt x="8984974" y="0"/>
                </a:lnTo>
                <a:lnTo>
                  <a:pt x="8984974" y="622852"/>
                </a:lnTo>
                <a:lnTo>
                  <a:pt x="13252" y="622852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59093" y="4540628"/>
            <a:ext cx="5046101" cy="3651044"/>
          </a:xfrm>
        </p:spPr>
        <p:txBody>
          <a:bodyPr/>
          <a:lstStyle/>
          <a:p>
            <a:pPr algn="l"/>
            <a:r>
              <a:rPr lang="en-US" dirty="0">
                <a:latin typeface="Arial" charset="0"/>
                <a:ea typeface="Arial" charset="0"/>
                <a:cs typeface="Arial" charset="0"/>
              </a:rPr>
              <a:t>Data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table</a:t>
            </a:r>
          </a:p>
          <a:p>
            <a:pPr algn="l">
              <a:spcBef>
                <a:spcPts val="1200"/>
              </a:spcBef>
            </a:pP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Row contains a set of related data</a:t>
            </a:r>
          </a:p>
          <a:p>
            <a:pPr algn="l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uiExpand="1" build="p"/>
    </p:bldLst>
  </p:timing>
</p:sld>
</file>

<file path=ppt/theme/theme1.xml><?xml version="1.0" encoding="utf-8"?>
<a:theme xmlns:a="http://schemas.openxmlformats.org/drawingml/2006/main" name="Branded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nt-door-2017" id="{6639008E-9CF4-3C44-97CB-FAAFB267F6DB}" vid="{1706C37B-02E7-F948-B0D4-CF29C65CF371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nt-door-2017" id="{6639008E-9CF4-3C44-97CB-FAAFB267F6DB}" vid="{72D26AC3-DCB4-424D-8648-887F834D49B2}"/>
    </a:ext>
  </a:extLst>
</a:theme>
</file>

<file path=ppt/theme/theme3.xml><?xml version="1.0" encoding="utf-8"?>
<a:theme xmlns:a="http://schemas.openxmlformats.org/drawingml/2006/main" name="Branded 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nt-door-2017" id="{6639008E-9CF4-3C44-97CB-FAAFB267F6DB}" vid="{AB1F57C0-1464-4B41-A802-8D79C8E5FA23}"/>
    </a:ext>
  </a:extLst>
</a:theme>
</file>

<file path=ppt/theme/theme4.xml><?xml version="1.0" encoding="utf-8"?>
<a:theme xmlns:a="http://schemas.openxmlformats.org/drawingml/2006/main" name="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nt-door-2017" id="{6639008E-9CF4-3C44-97CB-FAAFB267F6DB}" vid="{A95AD13D-22D6-3D4F-977E-94EA25F77A8D}"/>
    </a:ext>
  </a:extLst>
</a:theme>
</file>

<file path=ppt/theme/theme5.xml><?xml version="1.0" encoding="utf-8"?>
<a:theme xmlns:a="http://schemas.openxmlformats.org/drawingml/2006/main" name="Objec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nt-door-2017" id="{6639008E-9CF4-3C44-97CB-FAAFB267F6DB}" vid="{5DF3B9FD-5231-0349-B9C2-F3E411B3854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front-door-2017</Template>
  <TotalTime>3103</TotalTime>
  <Words>282</Words>
  <Application>Microsoft Macintosh PowerPoint</Application>
  <PresentationFormat>Custom</PresentationFormat>
  <Paragraphs>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URW Grotesk Light</vt:lpstr>
      <vt:lpstr>URW Grotesk T</vt:lpstr>
      <vt:lpstr>URW Grotesk T Bold Condensed</vt:lpstr>
      <vt:lpstr>URW Grotesk T Light Condensed</vt:lpstr>
      <vt:lpstr>URWGroteskConLig</vt:lpstr>
      <vt:lpstr>Branded Title Slide</vt:lpstr>
      <vt:lpstr>Title Slide</vt:lpstr>
      <vt:lpstr>Branded Subtitle</vt:lpstr>
      <vt:lpstr>Subtitle</vt:lpstr>
      <vt:lpstr>Objects</vt:lpstr>
      <vt:lpstr>Adding Tables on your County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Tables and Icons on your County Website</dc:title>
  <dc:creator>Anne Holz</dc:creator>
  <cp:lastModifiedBy>Anne Holz</cp:lastModifiedBy>
  <cp:revision>125</cp:revision>
  <dcterms:created xsi:type="dcterms:W3CDTF">2017-10-02T14:24:49Z</dcterms:created>
  <dcterms:modified xsi:type="dcterms:W3CDTF">2017-10-10T14:05:09Z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2015-09-10T00:00:00Z</vt:filetime>
  </property>
</Properties>
</file>