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6" r:id="rId2"/>
    <p:sldId id="276" r:id="rId3"/>
    <p:sldId id="391" r:id="rId4"/>
    <p:sldId id="334" r:id="rId5"/>
    <p:sldId id="353" r:id="rId6"/>
    <p:sldId id="394" r:id="rId7"/>
    <p:sldId id="401" r:id="rId8"/>
    <p:sldId id="357" r:id="rId9"/>
    <p:sldId id="358" r:id="rId10"/>
    <p:sldId id="371" r:id="rId11"/>
    <p:sldId id="366" r:id="rId12"/>
    <p:sldId id="396" r:id="rId13"/>
    <p:sldId id="376" r:id="rId14"/>
    <p:sldId id="380" r:id="rId15"/>
    <p:sldId id="403" r:id="rId16"/>
    <p:sldId id="335" r:id="rId17"/>
    <p:sldId id="336" r:id="rId18"/>
    <p:sldId id="339" r:id="rId19"/>
    <p:sldId id="340" r:id="rId20"/>
    <p:sldId id="341" r:id="rId21"/>
    <p:sldId id="344" r:id="rId22"/>
    <p:sldId id="402" r:id="rId23"/>
    <p:sldId id="382" r:id="rId24"/>
    <p:sldId id="404" r:id="rId25"/>
    <p:sldId id="395" r:id="rId26"/>
    <p:sldId id="327" r:id="rId27"/>
    <p:sldId id="328" r:id="rId28"/>
  </p:sldIdLst>
  <p:sldSz cx="24384000" cy="13716000"/>
  <p:notesSz cx="6858000" cy="9144000"/>
  <p:defaultTextStyle>
    <a:lvl1pPr algn="r" defTabSz="825500">
      <a:defRPr sz="3000" cap="all">
        <a:latin typeface="URW Grotesk T Light Condensed"/>
        <a:ea typeface="URW Grotesk T Light Condensed"/>
        <a:cs typeface="URW Grotesk T Light Condensed"/>
        <a:sym typeface="URW Grotesk T Light Condensed"/>
      </a:defRPr>
    </a:lvl1pPr>
    <a:lvl2pPr indent="228600" algn="r" defTabSz="825500">
      <a:defRPr sz="3000" cap="all">
        <a:latin typeface="URW Grotesk T Light Condensed"/>
        <a:ea typeface="URW Grotesk T Light Condensed"/>
        <a:cs typeface="URW Grotesk T Light Condensed"/>
        <a:sym typeface="URW Grotesk T Light Condensed"/>
      </a:defRPr>
    </a:lvl2pPr>
    <a:lvl3pPr indent="457200" algn="r" defTabSz="825500">
      <a:defRPr sz="3000" cap="all">
        <a:latin typeface="URW Grotesk T Light Condensed"/>
        <a:ea typeface="URW Grotesk T Light Condensed"/>
        <a:cs typeface="URW Grotesk T Light Condensed"/>
        <a:sym typeface="URW Grotesk T Light Condensed"/>
      </a:defRPr>
    </a:lvl3pPr>
    <a:lvl4pPr indent="685800" algn="r" defTabSz="825500">
      <a:defRPr sz="3000" cap="all">
        <a:latin typeface="URW Grotesk T Light Condensed"/>
        <a:ea typeface="URW Grotesk T Light Condensed"/>
        <a:cs typeface="URW Grotesk T Light Condensed"/>
        <a:sym typeface="URW Grotesk T Light Condensed"/>
      </a:defRPr>
    </a:lvl4pPr>
    <a:lvl5pPr indent="914400" algn="r" defTabSz="825500">
      <a:defRPr sz="3000" cap="all">
        <a:latin typeface="URW Grotesk T Light Condensed"/>
        <a:ea typeface="URW Grotesk T Light Condensed"/>
        <a:cs typeface="URW Grotesk T Light Condensed"/>
        <a:sym typeface="URW Grotesk T Light Condensed"/>
      </a:defRPr>
    </a:lvl5pPr>
    <a:lvl6pPr indent="1143000" algn="r" defTabSz="825500">
      <a:defRPr sz="3000" cap="all">
        <a:latin typeface="URW Grotesk T Light Condensed"/>
        <a:ea typeface="URW Grotesk T Light Condensed"/>
        <a:cs typeface="URW Grotesk T Light Condensed"/>
        <a:sym typeface="URW Grotesk T Light Condensed"/>
      </a:defRPr>
    </a:lvl6pPr>
    <a:lvl7pPr indent="1371600" algn="r" defTabSz="825500">
      <a:defRPr sz="3000" cap="all">
        <a:latin typeface="URW Grotesk T Light Condensed"/>
        <a:ea typeface="URW Grotesk T Light Condensed"/>
        <a:cs typeface="URW Grotesk T Light Condensed"/>
        <a:sym typeface="URW Grotesk T Light Condensed"/>
      </a:defRPr>
    </a:lvl7pPr>
    <a:lvl8pPr indent="1600200" algn="r" defTabSz="825500">
      <a:defRPr sz="3000" cap="all">
        <a:latin typeface="URW Grotesk T Light Condensed"/>
        <a:ea typeface="URW Grotesk T Light Condensed"/>
        <a:cs typeface="URW Grotesk T Light Condensed"/>
        <a:sym typeface="URW Grotesk T Light Condensed"/>
      </a:defRPr>
    </a:lvl8pPr>
    <a:lvl9pPr indent="1828800" algn="r" defTabSz="825500">
      <a:defRPr sz="3000" cap="all">
        <a:latin typeface="URW Grotesk T Light Condensed"/>
        <a:ea typeface="URW Grotesk T Light Condensed"/>
        <a:cs typeface="URW Grotesk T Light Condensed"/>
        <a:sym typeface="URW Grotesk T Light Condensed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0"/>
    <a:srgbClr val="DD0000"/>
    <a:srgbClr val="FEEC77"/>
    <a:srgbClr val="FBC702"/>
    <a:srgbClr val="F5F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785"/>
    <p:restoredTop sz="80467"/>
  </p:normalViewPr>
  <p:slideViewPr>
    <p:cSldViewPr snapToGrid="0" snapToObjects="1" showGuides="1">
      <p:cViewPr varScale="1">
        <p:scale>
          <a:sx n="31" d="100"/>
          <a:sy n="31" d="100"/>
        </p:scale>
        <p:origin x="256" y="60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69086800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94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Headings separate</a:t>
            </a:r>
            <a:r>
              <a:rPr lang="en-US" baseline="0" dirty="0" smtClean="0"/>
              <a:t> a page into sections and should have non heading text under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6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charset="0"/>
              <a:buChar char="•"/>
            </a:pPr>
            <a:r>
              <a:rPr lang="en-US" dirty="0" smtClean="0"/>
              <a:t>Gives more context to the link for people who are blind and using a screen reader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Indicates to search engines that the page http://extension.unl.edu is relevant when someone searches for “Nebraska Extension”</a:t>
            </a:r>
          </a:p>
        </p:txBody>
      </p:sp>
    </p:spTree>
    <p:extLst>
      <p:ext uri="{BB962C8B-B14F-4D97-AF65-F5344CB8AC3E}">
        <p14:creationId xmlns:p14="http://schemas.microsoft.com/office/powerpoint/2010/main" val="242660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79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48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58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7390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lvl="1" indent="-571500">
              <a:buFont typeface="Arial" charset="0"/>
              <a:buChar char="•"/>
            </a:pPr>
            <a:r>
              <a:rPr lang="en-US" dirty="0" smtClean="0"/>
              <a:t>Keep content unique, fresh and up-to-date</a:t>
            </a:r>
          </a:p>
          <a:p>
            <a:pPr marL="571500" marR="0" lvl="1" indent="-57150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Ensure a professional look and feel that is consistent with the brand</a:t>
            </a:r>
          </a:p>
          <a:p>
            <a:pPr marL="571500" lvl="1" indent="-571500">
              <a:buFont typeface="Arial" charset="0"/>
              <a:buChar char="•"/>
            </a:pPr>
            <a:r>
              <a:rPr lang="en-US" dirty="0" smtClean="0"/>
              <a:t>Deliver content in the best format for a good user experience</a:t>
            </a:r>
          </a:p>
          <a:p>
            <a:pPr marL="571500" marR="0" lvl="1" indent="-57150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Make sure content is discoverable</a:t>
            </a:r>
            <a:r>
              <a:rPr lang="en-US" baseline="0" dirty="0" smtClean="0"/>
              <a:t> by search engines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821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04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93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spcAft>
                <a:spcPts val="1200"/>
              </a:spcAft>
              <a:buFont typeface="Arial" charset="0"/>
              <a:buChar char="•"/>
            </a:pPr>
            <a:r>
              <a:rPr lang="en-US" dirty="0" smtClean="0"/>
              <a:t>Identify content contributors</a:t>
            </a:r>
          </a:p>
          <a:p>
            <a:pPr marL="571500" indent="-571500">
              <a:spcAft>
                <a:spcPts val="1200"/>
              </a:spcAft>
              <a:buFont typeface="Arial" charset="0"/>
              <a:buChar char="•"/>
            </a:pPr>
            <a:r>
              <a:rPr lang="en-US" dirty="0" smtClean="0"/>
              <a:t>Determine the best way for contributors to deliver content to you (email, upload to Box, enter into UNLcms)</a:t>
            </a:r>
          </a:p>
          <a:p>
            <a:pPr marL="571500" indent="-571500">
              <a:spcAft>
                <a:spcPts val="1200"/>
              </a:spcAft>
              <a:buFont typeface="Arial" charset="0"/>
              <a:buChar char="•"/>
            </a:pPr>
            <a:r>
              <a:rPr lang="en-US" dirty="0" smtClean="0"/>
              <a:t>Communicate the best file format for content to be delivered (word doc, excel spreadsheet, text file, jpg image, PDF)</a:t>
            </a:r>
          </a:p>
          <a:p>
            <a:pPr marL="571500" indent="-571500">
              <a:spcAft>
                <a:spcPts val="1200"/>
              </a:spcAft>
              <a:buFont typeface="Arial" charset="0"/>
              <a:buChar char="•"/>
            </a:pPr>
            <a:r>
              <a:rPr lang="en-US" dirty="0" smtClean="0"/>
              <a:t>Search Extension program sites, Twitter,</a:t>
            </a:r>
            <a:r>
              <a:rPr lang="en-US" baseline="0" dirty="0" smtClean="0"/>
              <a:t> </a:t>
            </a:r>
            <a:r>
              <a:rPr lang="en-US" dirty="0" smtClean="0"/>
              <a:t>IANR News, Extension blogs and Extension Publications for related news and content you can link to</a:t>
            </a:r>
          </a:p>
          <a:p>
            <a:pPr marL="571500" indent="-571500">
              <a:spcAft>
                <a:spcPts val="1200"/>
              </a:spcAft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026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page must be linked to from at least one other page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30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956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en-US" sz="4500" b="1" i="1" dirty="0" smtClean="0">
                <a:solidFill>
                  <a:srgbClr val="FFFFFF"/>
                </a:solidFill>
              </a:rPr>
              <a:t>Click to edit Master title style</a:t>
            </a:r>
            <a:endParaRPr sz="4500" b="1" i="1" dirty="0">
              <a:solidFill>
                <a:srgbClr val="FFFFFF"/>
              </a:solidFill>
            </a:endParaRP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0" y="10693400"/>
            <a:ext cx="24384000" cy="1587500"/>
          </a:xfrm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lang="en-US" sz="2000" b="1" cap="all" spc="200" dirty="0" smtClean="0">
                <a:solidFill>
                  <a:srgbClr val="FFFFFF"/>
                </a:solidFill>
              </a:rPr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g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689100" y="745777"/>
            <a:ext cx="21005801" cy="12224446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spcBef>
                <a:spcPts val="4500"/>
              </a:spcBef>
              <a:defRPr sz="9600" b="1" i="0">
                <a:latin typeface="Arial" charset="0"/>
                <a:ea typeface="Arial" charset="0"/>
                <a:cs typeface="Arial" charset="0"/>
                <a:sym typeface="Minion Pro Semibold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en-US" sz="20000" b="1" i="1" dirty="0" smtClean="0">
                <a:solidFill>
                  <a:srgbClr val="FFFFFF"/>
                </a:solidFill>
              </a:rPr>
              <a:t>Click to edit Master title style</a:t>
            </a:r>
            <a:endParaRPr sz="20000" b="1" i="1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392" y="11960888"/>
            <a:ext cx="1325684" cy="117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5044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33400" y="3765798"/>
            <a:ext cx="10223500" cy="5676404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r">
              <a:defRPr sz="8900" b="1" i="1">
                <a:solidFill>
                  <a:srgbClr val="D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en-US" sz="8900" b="1" i="1" dirty="0" smtClean="0">
                <a:solidFill>
                  <a:srgbClr val="D00000"/>
                </a:solidFill>
              </a:rPr>
              <a:t>Click to edit Master title style</a:t>
            </a:r>
            <a:endParaRPr sz="8900" b="1" i="1" dirty="0">
              <a:solidFill>
                <a:srgbClr val="D00000"/>
              </a:solidFill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1991655" y="6387884"/>
            <a:ext cx="11725700" cy="914400"/>
          </a:xfrm>
        </p:spPr>
        <p:txBody>
          <a:bodyPr vert="horz"/>
          <a:lstStyle>
            <a:lvl1pPr algn="l">
              <a:defRPr sz="4400" b="0" i="0" cap="none" spc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algn="l">
              <a:defRPr sz="4400" b="0" i="0" cap="none" spc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2pPr>
            <a:lvl3pPr algn="l">
              <a:defRPr sz="4400" b="0" i="0" cap="none" spc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3pPr>
            <a:lvl4pPr algn="l">
              <a:defRPr sz="4400" b="0" i="0" cap="none" spc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4pPr>
            <a:lvl5pPr algn="l">
              <a:defRPr sz="4400" b="0" i="0" cap="none" spc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392" y="11960888"/>
            <a:ext cx="1325684" cy="117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9320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 Slide">
    <p:bg>
      <p:bgPr>
        <a:solidFill>
          <a:srgbClr val="F5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33400" y="3765798"/>
            <a:ext cx="10223500" cy="5676404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r">
              <a:defRPr sz="8900" b="1" i="1">
                <a:solidFill>
                  <a:srgbClr val="D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en-US" sz="8900" b="1" i="1" dirty="0" smtClean="0">
                <a:solidFill>
                  <a:srgbClr val="D00000"/>
                </a:solidFill>
              </a:rPr>
              <a:t>Click to edit Master title style</a:t>
            </a:r>
            <a:endParaRPr sz="8900" b="1" i="1" dirty="0">
              <a:solidFill>
                <a:srgbClr val="D00000"/>
              </a:solidFill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1991655" y="6387884"/>
            <a:ext cx="11725700" cy="914400"/>
          </a:xfrm>
        </p:spPr>
        <p:txBody>
          <a:bodyPr vert="horz"/>
          <a:lstStyle>
            <a:lvl1pPr algn="l">
              <a:defRPr sz="4400" b="0" i="0" cap="none" spc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algn="l">
              <a:defRPr sz="4400" b="0" i="0" cap="none" spc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 algn="l">
              <a:defRPr sz="4400" b="0" i="0" cap="none" spc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 algn="l">
              <a:defRPr sz="4400" b="0" i="0" cap="none" spc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algn="l">
              <a:defRPr sz="4400" b="0" i="0" cap="none" spc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747" y="12262338"/>
            <a:ext cx="1301608" cy="118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0666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Intro Slide">
    <p:bg>
      <p:bgPr>
        <a:solidFill>
          <a:srgbClr val="F5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533400" y="4148180"/>
            <a:ext cx="10223500" cy="5676405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r">
              <a:defRPr sz="9600" b="1" i="1">
                <a:solidFill>
                  <a:srgbClr val="D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en-US" sz="8900" b="1" i="1" dirty="0" smtClean="0">
                <a:solidFill>
                  <a:srgbClr val="D00000"/>
                </a:solidFill>
              </a:rPr>
              <a:t>Click to edit Master title style</a:t>
            </a:r>
            <a:endParaRPr sz="8900" b="1" i="1" dirty="0">
              <a:solidFill>
                <a:srgbClr val="D00000"/>
              </a:solidFill>
            </a:endParaRPr>
          </a:p>
        </p:txBody>
      </p:sp>
      <p:pic>
        <p:nvPicPr>
          <p:cNvPr id="3" name="R-N_HEX.pdf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883" y="12003036"/>
            <a:ext cx="1385155" cy="113505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991655" y="6770267"/>
            <a:ext cx="11725700" cy="4883090"/>
          </a:xfrm>
        </p:spPr>
        <p:txBody>
          <a:bodyPr vert="horz"/>
          <a:lstStyle>
            <a:lvl1pPr algn="l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algn="l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421100" y="12738084"/>
            <a:ext cx="5587683" cy="565111"/>
          </a:xfrm>
        </p:spPr>
        <p:txBody>
          <a:bodyPr vert="horz"/>
          <a:lstStyle>
            <a:lvl1pPr algn="r">
              <a:defRPr sz="16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algn="r">
              <a:defRPr sz="3000" baseline="0">
                <a:solidFill>
                  <a:schemeClr val="tx1"/>
                </a:solidFill>
                <a:latin typeface="URW Grotesk T Light Condensed"/>
              </a:defRPr>
            </a:lvl2pPr>
            <a:lvl3pPr algn="r">
              <a:defRPr sz="3000" baseline="0">
                <a:solidFill>
                  <a:schemeClr val="tx1"/>
                </a:solidFill>
                <a:latin typeface="URW Grotesk T Light Condensed"/>
              </a:defRPr>
            </a:lvl3pPr>
            <a:lvl4pPr algn="r">
              <a:defRPr sz="3000" baseline="0">
                <a:solidFill>
                  <a:schemeClr val="tx1"/>
                </a:solidFill>
                <a:latin typeface="URW Grotesk T Light Condensed"/>
              </a:defRPr>
            </a:lvl4pPr>
            <a:lvl5pPr algn="r">
              <a:defRPr sz="3000" baseline="0">
                <a:solidFill>
                  <a:schemeClr val="tx1"/>
                </a:solidFill>
                <a:latin typeface="URW Grotesk T Light Condensed"/>
              </a:defRPr>
            </a:lvl5pPr>
          </a:lstStyle>
          <a:p>
            <a:pPr lvl="0"/>
            <a:r>
              <a:rPr lang="en-US" dirty="0" smtClean="0"/>
              <a:t>Website strategies &amp; Best Practices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-16325"/>
            <a:ext cx="24384000" cy="1413146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7" name="Wave 6"/>
          <p:cNvSpPr/>
          <p:nvPr userDrawn="1"/>
        </p:nvSpPr>
        <p:spPr>
          <a:xfrm>
            <a:off x="1" y="-16325"/>
            <a:ext cx="24384000" cy="3292213"/>
          </a:xfrm>
          <a:prstGeom prst="wav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66009" y="428044"/>
            <a:ext cx="8745220" cy="698321"/>
          </a:xfrm>
        </p:spPr>
        <p:txBody>
          <a:bodyPr/>
          <a:lstStyle>
            <a:lvl1pPr algn="l">
              <a:defRPr sz="3000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6841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 Slide">
    <p:bg>
      <p:bgPr>
        <a:solidFill>
          <a:srgbClr val="F5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533400" y="4231307"/>
            <a:ext cx="10223500" cy="5676405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r">
              <a:lnSpc>
                <a:spcPts val="9500"/>
              </a:lnSpc>
              <a:defRPr sz="9600" b="1" i="1">
                <a:solidFill>
                  <a:srgbClr val="D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en-US" sz="8900" b="1" i="1" dirty="0" smtClean="0">
                <a:solidFill>
                  <a:srgbClr val="D00000"/>
                </a:solidFill>
              </a:rPr>
              <a:t>Click to edit Master title style</a:t>
            </a:r>
            <a:endParaRPr sz="8900" b="1" i="1" dirty="0">
              <a:solidFill>
                <a:srgbClr val="D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991655" y="6853394"/>
            <a:ext cx="11725700" cy="4883090"/>
          </a:xfrm>
        </p:spPr>
        <p:txBody>
          <a:bodyPr vert="horz"/>
          <a:lstStyle>
            <a:lvl1pPr algn="l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algn="l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16325"/>
            <a:ext cx="24384000" cy="141314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7" name="Wave 6"/>
          <p:cNvSpPr/>
          <p:nvPr userDrawn="1"/>
        </p:nvSpPr>
        <p:spPr>
          <a:xfrm>
            <a:off x="1" y="-16325"/>
            <a:ext cx="24384000" cy="3292213"/>
          </a:xfrm>
          <a:prstGeom prst="wave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49382" y="431884"/>
            <a:ext cx="8096250" cy="865187"/>
          </a:xfrm>
        </p:spPr>
        <p:txBody>
          <a:bodyPr/>
          <a:lstStyle>
            <a:lvl1pPr algn="l">
              <a:defRPr sz="3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747" y="12262338"/>
            <a:ext cx="1301608" cy="118012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tro Slide">
    <p:bg>
      <p:bgPr>
        <a:solidFill>
          <a:srgbClr val="F5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533400" y="4148180"/>
            <a:ext cx="10223500" cy="5676405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r">
              <a:lnSpc>
                <a:spcPts val="9500"/>
              </a:lnSpc>
              <a:defRPr sz="9600" b="1" i="1">
                <a:solidFill>
                  <a:srgbClr val="D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en-US" sz="8900" b="1" i="1" dirty="0" smtClean="0">
                <a:solidFill>
                  <a:srgbClr val="D00000"/>
                </a:solidFill>
              </a:rPr>
              <a:t>Click to edit Master title style</a:t>
            </a:r>
            <a:endParaRPr sz="8900" b="1" i="1" dirty="0">
              <a:solidFill>
                <a:srgbClr val="D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991655" y="6770267"/>
            <a:ext cx="11725700" cy="4883090"/>
          </a:xfrm>
        </p:spPr>
        <p:txBody>
          <a:bodyPr vert="horz"/>
          <a:lstStyle>
            <a:lvl1pPr algn="l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algn="l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16325"/>
            <a:ext cx="24384000" cy="1413146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7" name="Wave 6"/>
          <p:cNvSpPr/>
          <p:nvPr userDrawn="1"/>
        </p:nvSpPr>
        <p:spPr>
          <a:xfrm>
            <a:off x="1" y="-16325"/>
            <a:ext cx="24384000" cy="3292213"/>
          </a:xfrm>
          <a:prstGeom prst="wav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66009" y="428044"/>
            <a:ext cx="8745220" cy="698321"/>
          </a:xfrm>
        </p:spPr>
        <p:txBody>
          <a:bodyPr/>
          <a:lstStyle>
            <a:lvl1pPr algn="l">
              <a:defRPr sz="3000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747" y="12262338"/>
            <a:ext cx="1301608" cy="118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4931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ntro Slide">
    <p:bg>
      <p:bgPr>
        <a:solidFill>
          <a:srgbClr val="F5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rot="5400000">
            <a:off x="11124905" y="-11175512"/>
            <a:ext cx="2086182" cy="24432012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12" name="Manual Input 11"/>
          <p:cNvSpPr/>
          <p:nvPr userDrawn="1"/>
        </p:nvSpPr>
        <p:spPr>
          <a:xfrm rot="5400000" flipH="1">
            <a:off x="10105496" y="-8539581"/>
            <a:ext cx="1777199" cy="20467690"/>
          </a:xfrm>
          <a:prstGeom prst="flowChartManualInpu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533400" y="3765797"/>
            <a:ext cx="10223500" cy="5676405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r">
              <a:defRPr sz="9600" b="1" i="1">
                <a:solidFill>
                  <a:srgbClr val="D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en-US" sz="8900" b="1" i="1" dirty="0" smtClean="0">
                <a:solidFill>
                  <a:srgbClr val="D00000"/>
                </a:solidFill>
              </a:rPr>
              <a:t>Click to edit Master title style</a:t>
            </a:r>
            <a:endParaRPr sz="8900" b="1" i="1" dirty="0">
              <a:solidFill>
                <a:srgbClr val="D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991655" y="6387884"/>
            <a:ext cx="11725700" cy="4883090"/>
          </a:xfrm>
        </p:spPr>
        <p:txBody>
          <a:bodyPr vert="horz"/>
          <a:lstStyle>
            <a:lvl1pPr algn="l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algn="l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097426" y="1039813"/>
            <a:ext cx="18138226" cy="1387475"/>
          </a:xfrm>
        </p:spPr>
        <p:txBody>
          <a:bodyPr/>
          <a:lstStyle>
            <a:lvl1pPr algn="l">
              <a:defRPr sz="6000" b="1" i="1" cap="none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7589732" y="133350"/>
            <a:ext cx="6549794" cy="1212850"/>
          </a:xfrm>
        </p:spPr>
        <p:txBody>
          <a:bodyPr/>
          <a:lstStyle>
            <a:lvl1pPr algn="r">
              <a:defRPr sz="3000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747" y="12262338"/>
            <a:ext cx="1301608" cy="118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991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rot="5400000">
            <a:off x="11124905" y="-11175512"/>
            <a:ext cx="2086182" cy="24432012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12" name="Manual Input 11"/>
          <p:cNvSpPr/>
          <p:nvPr userDrawn="1"/>
        </p:nvSpPr>
        <p:spPr>
          <a:xfrm rot="5400000" flipH="1">
            <a:off x="10105496" y="-8539581"/>
            <a:ext cx="1777199" cy="20467690"/>
          </a:xfrm>
          <a:prstGeom prst="flowChartManualInpu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097426" y="1039813"/>
            <a:ext cx="18138226" cy="1387475"/>
          </a:xfrm>
        </p:spPr>
        <p:txBody>
          <a:bodyPr/>
          <a:lstStyle>
            <a:lvl1pPr algn="l">
              <a:defRPr sz="6000" b="1" i="1" cap="none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7589732" y="133350"/>
            <a:ext cx="6549794" cy="1212850"/>
          </a:xfrm>
        </p:spPr>
        <p:txBody>
          <a:bodyPr/>
          <a:lstStyle>
            <a:lvl1pPr algn="r">
              <a:defRPr sz="3000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747" y="12262338"/>
            <a:ext cx="1301608" cy="118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5319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tro Slide">
    <p:bg>
      <p:bgPr>
        <a:solidFill>
          <a:srgbClr val="F5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138620" y="3765797"/>
            <a:ext cx="7416071" cy="5676405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r">
              <a:defRPr sz="9600" b="1" i="1">
                <a:solidFill>
                  <a:srgbClr val="D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en-US" sz="8900" b="1" i="1" dirty="0" smtClean="0">
                <a:solidFill>
                  <a:srgbClr val="D00000"/>
                </a:solidFill>
              </a:rPr>
              <a:t>Click to edit Master title style</a:t>
            </a:r>
            <a:endParaRPr sz="8900" b="1" i="1" dirty="0">
              <a:solidFill>
                <a:srgbClr val="D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851475" y="6387884"/>
            <a:ext cx="10865879" cy="4883090"/>
          </a:xfrm>
        </p:spPr>
        <p:txBody>
          <a:bodyPr vert="horz"/>
          <a:lstStyle>
            <a:lvl1pPr algn="l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algn="l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138623" cy="13716000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12" name="Manual Input 11"/>
          <p:cNvSpPr/>
          <p:nvPr userDrawn="1"/>
        </p:nvSpPr>
        <p:spPr>
          <a:xfrm flipH="1">
            <a:off x="375557" y="1240970"/>
            <a:ext cx="3763064" cy="12475029"/>
          </a:xfrm>
          <a:prstGeom prst="flowChartManualInpu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747" y="12262338"/>
            <a:ext cx="1301608" cy="118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579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533400" y="3765797"/>
            <a:ext cx="10223500" cy="5676405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r">
              <a:defRPr sz="8900" b="1" i="1">
                <a:solidFill>
                  <a:srgbClr val="D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en-US" sz="8900" b="1" i="1" dirty="0" smtClean="0">
                <a:solidFill>
                  <a:srgbClr val="D00000"/>
                </a:solidFill>
              </a:rPr>
              <a:t>Click to edit Master title style</a:t>
            </a:r>
            <a:endParaRPr sz="8900" b="1" i="1" dirty="0">
              <a:solidFill>
                <a:srgbClr val="D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991655" y="6387884"/>
            <a:ext cx="11725700" cy="914400"/>
          </a:xfrm>
        </p:spPr>
        <p:txBody>
          <a:bodyPr vert="horz"/>
          <a:lstStyle>
            <a:lvl1pPr algn="l">
              <a:defRPr sz="4400" b="0" i="0" cap="none" spc="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algn="l">
              <a:defRPr sz="4400" b="0" i="0" cap="none" spc="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>
              <a:defRPr sz="4400" b="0" i="0" cap="none" spc="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>
              <a:defRPr sz="4400" b="0" i="0" cap="none" spc="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>
              <a:defRPr sz="4400" b="0" i="0" cap="none" spc="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392" y="11960888"/>
            <a:ext cx="1325684" cy="117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1384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4384000" cy="13716000"/>
          </a:xfrm>
        </p:spPr>
        <p:txBody>
          <a:bodyPr vert="horz"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747" y="12262338"/>
            <a:ext cx="1301608" cy="118012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334815" y="539599"/>
            <a:ext cx="21714372" cy="12636802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spcBef>
                <a:spcPts val="4500"/>
              </a:spcBef>
              <a:defRPr sz="9600" b="1" i="0">
                <a:latin typeface="Arial" charset="0"/>
                <a:ea typeface="Arial" charset="0"/>
                <a:cs typeface="Arial" charset="0"/>
                <a:sym typeface="Minion Pro Semibold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en-US" sz="20000" b="1" i="1" dirty="0" smtClean="0">
                <a:solidFill>
                  <a:srgbClr val="FFFFFF"/>
                </a:solidFill>
              </a:rPr>
              <a:t>Click to edit Master title style</a:t>
            </a:r>
            <a:endParaRPr sz="20000" b="1" i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392" y="11960888"/>
            <a:ext cx="1325684" cy="11772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179" y="4267315"/>
            <a:ext cx="5923640" cy="4936368"/>
          </a:xfrm>
          <a:prstGeom prst="rect">
            <a:avLst/>
          </a:prstGeom>
        </p:spPr>
      </p:pic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34999" y="9789740"/>
            <a:ext cx="23114001" cy="86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4500" b="1" i="1" dirty="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40677" y="10693400"/>
            <a:ext cx="2902646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2000" b="1" cap="all" spc="200" dirty="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b="0" cap="none" spc="0">
                <a:solidFill>
                  <a:srgbClr val="000000"/>
                </a:solidFill>
              </a:defRPr>
            </a:pPr>
            <a:r>
              <a:rPr sz="2000" b="1" cap="all" spc="200" dirty="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b="0" cap="none" spc="0">
                <a:solidFill>
                  <a:srgbClr val="000000"/>
                </a:solidFill>
              </a:defRPr>
            </a:pPr>
            <a:r>
              <a:rPr sz="2000" b="1" cap="all" spc="200" dirty="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b="0" cap="none" spc="0">
                <a:solidFill>
                  <a:srgbClr val="000000"/>
                </a:solidFill>
              </a:defRPr>
            </a:pPr>
            <a:r>
              <a:rPr sz="2000" b="1" cap="all" spc="200" dirty="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b="0" cap="none" spc="0">
                <a:solidFill>
                  <a:srgbClr val="000000"/>
                </a:solidFill>
              </a:defRPr>
            </a:pPr>
            <a:r>
              <a:rPr sz="2000" b="1" cap="all" spc="200" dirty="0">
                <a:solidFill>
                  <a:srgbClr val="FFFFFF"/>
                </a:solidFill>
              </a:rPr>
              <a:t>Body Level Five</a:t>
            </a:r>
          </a:p>
        </p:txBody>
      </p:sp>
      <p:pic>
        <p:nvPicPr>
          <p:cNvPr id="5" name="R-UNL_rev.pdf"/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9638" y="12686623"/>
            <a:ext cx="1339898" cy="511276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1" r:id="rId4"/>
    <p:sldLayoutId id="2147483662" r:id="rId5"/>
    <p:sldLayoutId id="2147483660" r:id="rId6"/>
    <p:sldLayoutId id="2147483658" r:id="rId7"/>
    <p:sldLayoutId id="2147483651" r:id="rId8"/>
    <p:sldLayoutId id="2147483652" r:id="rId9"/>
    <p:sldLayoutId id="2147483656" r:id="rId10"/>
    <p:sldLayoutId id="2147483655" r:id="rId11"/>
    <p:sldLayoutId id="2147483657" r:id="rId12"/>
    <p:sldLayoutId id="2147483663" r:id="rId13"/>
  </p:sldLayoutIdLst>
  <p:transition spd="med"/>
  <p:txStyles>
    <p:titleStyle>
      <a:lvl1pPr algn="ctr" defTabSz="825500" eaLnBrk="1" hangingPunct="1">
        <a:defRPr sz="4500" b="0" i="0">
          <a:solidFill>
            <a:srgbClr val="FFFFFF"/>
          </a:solidFill>
          <a:latin typeface="Minion Pro"/>
          <a:ea typeface="+mn-ea"/>
          <a:cs typeface="Minion Pro"/>
          <a:sym typeface="Minion Pro Caption"/>
        </a:defRPr>
      </a:lvl1pPr>
      <a:lvl2pPr indent="228600" algn="ctr" defTabSz="825500" eaLnBrk="1" hangingPunct="1">
        <a:defRPr sz="4500" b="1" i="1">
          <a:solidFill>
            <a:srgbClr val="FFFFFF"/>
          </a:solidFill>
          <a:latin typeface="+mn-lt"/>
          <a:ea typeface="+mn-ea"/>
          <a:cs typeface="+mn-cs"/>
          <a:sym typeface="Minion Pro Caption"/>
        </a:defRPr>
      </a:lvl2pPr>
      <a:lvl3pPr indent="457200" algn="ctr" defTabSz="825500" eaLnBrk="1" hangingPunct="1">
        <a:defRPr sz="4500" b="1" i="1">
          <a:solidFill>
            <a:srgbClr val="FFFFFF"/>
          </a:solidFill>
          <a:latin typeface="+mn-lt"/>
          <a:ea typeface="+mn-ea"/>
          <a:cs typeface="+mn-cs"/>
          <a:sym typeface="Minion Pro Caption"/>
        </a:defRPr>
      </a:lvl3pPr>
      <a:lvl4pPr indent="685800" algn="ctr" defTabSz="825500" eaLnBrk="1" hangingPunct="1">
        <a:defRPr sz="4500" b="1" i="1">
          <a:solidFill>
            <a:srgbClr val="FFFFFF"/>
          </a:solidFill>
          <a:latin typeface="+mn-lt"/>
          <a:ea typeface="+mn-ea"/>
          <a:cs typeface="+mn-cs"/>
          <a:sym typeface="Minion Pro Caption"/>
        </a:defRPr>
      </a:lvl4pPr>
      <a:lvl5pPr indent="914400" algn="ctr" defTabSz="825500" eaLnBrk="1" hangingPunct="1">
        <a:defRPr sz="4500" b="1" i="1">
          <a:solidFill>
            <a:srgbClr val="FFFFFF"/>
          </a:solidFill>
          <a:latin typeface="+mn-lt"/>
          <a:ea typeface="+mn-ea"/>
          <a:cs typeface="+mn-cs"/>
          <a:sym typeface="Minion Pro Caption"/>
        </a:defRPr>
      </a:lvl5pPr>
      <a:lvl6pPr indent="1143000" algn="ctr" defTabSz="825500" eaLnBrk="1" hangingPunct="1">
        <a:defRPr sz="4500" b="1" i="1">
          <a:solidFill>
            <a:srgbClr val="FFFFFF"/>
          </a:solidFill>
          <a:latin typeface="+mn-lt"/>
          <a:ea typeface="+mn-ea"/>
          <a:cs typeface="+mn-cs"/>
          <a:sym typeface="Minion Pro Caption"/>
        </a:defRPr>
      </a:lvl6pPr>
      <a:lvl7pPr indent="1371600" algn="ctr" defTabSz="825500" eaLnBrk="1" hangingPunct="1">
        <a:defRPr sz="4500" b="1" i="1">
          <a:solidFill>
            <a:srgbClr val="FFFFFF"/>
          </a:solidFill>
          <a:latin typeface="+mn-lt"/>
          <a:ea typeface="+mn-ea"/>
          <a:cs typeface="+mn-cs"/>
          <a:sym typeface="Minion Pro Caption"/>
        </a:defRPr>
      </a:lvl7pPr>
      <a:lvl8pPr indent="1600200" algn="ctr" defTabSz="825500" eaLnBrk="1" hangingPunct="1">
        <a:defRPr sz="4500" b="1" i="1">
          <a:solidFill>
            <a:srgbClr val="FFFFFF"/>
          </a:solidFill>
          <a:latin typeface="+mn-lt"/>
          <a:ea typeface="+mn-ea"/>
          <a:cs typeface="+mn-cs"/>
          <a:sym typeface="Minion Pro Caption"/>
        </a:defRPr>
      </a:lvl8pPr>
      <a:lvl9pPr indent="1828800" algn="ctr" defTabSz="825500" eaLnBrk="1" hangingPunct="1">
        <a:defRPr sz="4500" b="1" i="1">
          <a:solidFill>
            <a:srgbClr val="FFFFFF"/>
          </a:solidFill>
          <a:latin typeface="+mn-lt"/>
          <a:ea typeface="+mn-ea"/>
          <a:cs typeface="+mn-cs"/>
          <a:sym typeface="Minion Pro Caption"/>
        </a:defRPr>
      </a:lvl9pPr>
    </p:titleStyle>
    <p:bodyStyle>
      <a:lvl1pPr algn="ctr" defTabSz="825500" eaLnBrk="1" hangingPunct="1">
        <a:defRPr sz="2000" b="0" i="0" cap="all" spc="200">
          <a:solidFill>
            <a:srgbClr val="FFFFFF"/>
          </a:solidFill>
          <a:latin typeface="URW Grotesk T Bold Condensed"/>
          <a:ea typeface="URW Grotesk T Bold Condensed"/>
          <a:cs typeface="URW Grotesk T Bold Condensed"/>
          <a:sym typeface="URW Grotesk T Bold Condensed"/>
        </a:defRPr>
      </a:lvl1pPr>
      <a:lvl2pPr indent="228600" algn="ctr" defTabSz="825500" eaLnBrk="1" hangingPunct="1">
        <a:defRPr sz="2000" b="0" i="0" cap="all" spc="200">
          <a:solidFill>
            <a:srgbClr val="FFFFFF"/>
          </a:solidFill>
          <a:latin typeface="URW Grotesk T Bold Condensed"/>
          <a:ea typeface="URW Grotesk T Bold Condensed"/>
          <a:cs typeface="URW Grotesk T Bold Condensed"/>
          <a:sym typeface="URW Grotesk T Bold Condensed"/>
        </a:defRPr>
      </a:lvl2pPr>
      <a:lvl3pPr indent="457200" algn="ctr" defTabSz="825500" eaLnBrk="1" hangingPunct="1">
        <a:defRPr sz="2000" b="0" i="0" cap="all" spc="200">
          <a:solidFill>
            <a:srgbClr val="FFFFFF"/>
          </a:solidFill>
          <a:latin typeface="URW Grotesk T Bold Condensed"/>
          <a:ea typeface="URW Grotesk T Bold Condensed"/>
          <a:cs typeface="URW Grotesk T Bold Condensed"/>
          <a:sym typeface="URW Grotesk T Bold Condensed"/>
        </a:defRPr>
      </a:lvl3pPr>
      <a:lvl4pPr indent="685800" algn="ctr" defTabSz="825500" eaLnBrk="1" hangingPunct="1">
        <a:defRPr sz="2000" b="0" i="0" cap="all" spc="200">
          <a:solidFill>
            <a:srgbClr val="FFFFFF"/>
          </a:solidFill>
          <a:latin typeface="URW Grotesk T Bold Condensed"/>
          <a:ea typeface="URW Grotesk T Bold Condensed"/>
          <a:cs typeface="URW Grotesk T Bold Condensed"/>
          <a:sym typeface="URW Grotesk T Bold Condensed"/>
        </a:defRPr>
      </a:lvl4pPr>
      <a:lvl5pPr indent="914400" algn="ctr" defTabSz="825500" eaLnBrk="1" hangingPunct="1">
        <a:defRPr sz="2000" b="0" i="0" cap="all" spc="200">
          <a:solidFill>
            <a:srgbClr val="FFFFFF"/>
          </a:solidFill>
          <a:latin typeface="URW Grotesk T Bold Condensed"/>
          <a:ea typeface="URW Grotesk T Bold Condensed"/>
          <a:cs typeface="URW Grotesk T Bold Condensed"/>
          <a:sym typeface="URW Grotesk T Bold Condensed"/>
        </a:defRPr>
      </a:lvl5pPr>
      <a:lvl6pPr indent="1143000" algn="ctr" defTabSz="825500" eaLnBrk="1" hangingPunct="1">
        <a:defRPr sz="2000" b="1" cap="all" spc="200">
          <a:solidFill>
            <a:srgbClr val="FFFFFF"/>
          </a:solidFill>
          <a:latin typeface="URW Grotesk T Bold Condensed"/>
          <a:ea typeface="URW Grotesk T Bold Condensed"/>
          <a:cs typeface="URW Grotesk T Bold Condensed"/>
          <a:sym typeface="URW Grotesk T Bold Condensed"/>
        </a:defRPr>
      </a:lvl6pPr>
      <a:lvl7pPr indent="1371600" algn="ctr" defTabSz="825500" eaLnBrk="1" hangingPunct="1">
        <a:defRPr sz="2000" b="1" cap="all" spc="200">
          <a:solidFill>
            <a:srgbClr val="FFFFFF"/>
          </a:solidFill>
          <a:latin typeface="URW Grotesk T Bold Condensed"/>
          <a:ea typeface="URW Grotesk T Bold Condensed"/>
          <a:cs typeface="URW Grotesk T Bold Condensed"/>
          <a:sym typeface="URW Grotesk T Bold Condensed"/>
        </a:defRPr>
      </a:lvl7pPr>
      <a:lvl8pPr indent="1600200" algn="ctr" defTabSz="825500" eaLnBrk="1" hangingPunct="1">
        <a:defRPr sz="2000" b="1" cap="all" spc="200">
          <a:solidFill>
            <a:srgbClr val="FFFFFF"/>
          </a:solidFill>
          <a:latin typeface="URW Grotesk T Bold Condensed"/>
          <a:ea typeface="URW Grotesk T Bold Condensed"/>
          <a:cs typeface="URW Grotesk T Bold Condensed"/>
          <a:sym typeface="URW Grotesk T Bold Condensed"/>
        </a:defRPr>
      </a:lvl8pPr>
      <a:lvl9pPr indent="1828800" algn="ctr" defTabSz="825500" eaLnBrk="1" hangingPunct="1">
        <a:defRPr sz="2000" b="1" cap="all" spc="200">
          <a:solidFill>
            <a:srgbClr val="FFFFFF"/>
          </a:solidFill>
          <a:latin typeface="URW Grotesk T Bold Condensed"/>
          <a:ea typeface="URW Grotesk T Bold Condensed"/>
          <a:cs typeface="URW Grotesk T Bold Condensed"/>
          <a:sym typeface="URW Grotesk T Bold Condensed"/>
        </a:defRPr>
      </a:lvl9pPr>
    </p:bodyStyle>
    <p:otherStyle>
      <a:lvl1pPr algn="ctr" defTabSz="8255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nook.ca/technical/colour_contrast/colour.html" TargetMode="External"/><Relationship Id="rId4" Type="http://schemas.openxmlformats.org/officeDocument/2006/relationships/hyperlink" Target="http://www.w3.org/WAI/tutorials/images/" TargetMode="External"/><Relationship Id="rId5" Type="http://schemas.openxmlformats.org/officeDocument/2006/relationships/hyperlink" Target="http://experimentstation.unl.edu/IconFactory/" TargetMode="External"/><Relationship Id="rId6" Type="http://schemas.openxmlformats.org/officeDocument/2006/relationships/hyperlink" Target="http://ianrmedia.unl.edu/responsive-table-generator-tool" TargetMode="External"/><Relationship Id="rId7" Type="http://schemas.openxmlformats.org/officeDocument/2006/relationships/hyperlink" Target="http://mediahub.unl.edu/" TargetMode="External"/><Relationship Id="rId8" Type="http://schemas.openxmlformats.org/officeDocument/2006/relationships/hyperlink" Target="http://ianrmedia.unl.edu/resources/webaudit-report-strategy-fixing-errors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County Website Content Management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14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Google Search 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Content Strategy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60" y="4303320"/>
            <a:ext cx="16273584" cy="54776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2555631" y="7385971"/>
            <a:ext cx="4712629" cy="1073426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9588" y="6661458"/>
            <a:ext cx="2747743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URW Grotesk T Light Condensed"/>
              </a:rPr>
              <a:t>Title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URW Grotesk T Light Condense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138" y="774675"/>
            <a:ext cx="1192612" cy="119261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7483733">
            <a:off x="11171046" y="9754839"/>
            <a:ext cx="1779607" cy="1073426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62073" y="11315830"/>
            <a:ext cx="7560865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First text on page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URW Grotesk T Ligh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37046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Proper Use of Headings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Content Strategy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041" y="4730733"/>
            <a:ext cx="8735996" cy="69169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83" y="3315706"/>
            <a:ext cx="9183720" cy="974701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3551877" y="2982796"/>
            <a:ext cx="10222523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indent="0" algn="l" rtl="0" hangingPunct="0"/>
            <a:r>
              <a:rPr lang="en-US" sz="4000" cap="none" dirty="0" smtClean="0">
                <a:latin typeface="Arial" charset="0"/>
                <a:ea typeface="Arial" charset="0"/>
                <a:cs typeface="Arial" charset="0"/>
              </a:rPr>
              <a:t>Headings should be followed by </a:t>
            </a:r>
            <a:r>
              <a:rPr lang="en-US" sz="4000" b="1" cap="none" dirty="0" smtClean="0">
                <a:latin typeface="Arial" charset="0"/>
                <a:ea typeface="Arial" charset="0"/>
                <a:cs typeface="Arial" charset="0"/>
              </a:rPr>
              <a:t>non-heading text.</a:t>
            </a:r>
            <a:endParaRPr kumimoji="0" lang="en-US" sz="3000" b="0" i="0" u="none" strike="noStrike" cap="all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Light Condensed"/>
              <a:ea typeface="URW Grotesk T Light Condensed"/>
              <a:cs typeface="URW Grotesk T Light Condensed"/>
              <a:sym typeface="URW Grotesk T Light Condensed"/>
            </a:endParaRPr>
          </a:p>
        </p:txBody>
      </p:sp>
      <p:sp>
        <p:nvSpPr>
          <p:cNvPr id="13" name="Right Arrow 12"/>
          <p:cNvSpPr/>
          <p:nvPr/>
        </p:nvSpPr>
        <p:spPr>
          <a:xfrm rot="8463772">
            <a:off x="9234417" y="4688575"/>
            <a:ext cx="4364801" cy="1073426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138" y="774675"/>
            <a:ext cx="1192612" cy="119261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8360647">
            <a:off x="6596171" y="6752344"/>
            <a:ext cx="8250728" cy="1073426"/>
          </a:xfrm>
          <a:prstGeom prst="rightArrow">
            <a:avLst>
              <a:gd name="adj1" fmla="val 50939"/>
              <a:gd name="adj2" fmla="val 50000"/>
            </a:avLst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84710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10" y="3620039"/>
            <a:ext cx="15973150" cy="947032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Headings in WYSIWYG Editor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Content strategy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876610" y="4610584"/>
            <a:ext cx="4798936" cy="7489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indent="0" algn="l" rtl="0" hangingPunct="0"/>
            <a:r>
              <a:rPr lang="en-US" sz="4000" cap="none" dirty="0" smtClean="0">
                <a:latin typeface="Arial" charset="0"/>
                <a:ea typeface="Arial" charset="0"/>
                <a:cs typeface="Arial" charset="0"/>
              </a:rPr>
              <a:t>First heading in the editor should be an &lt;h2&gt;</a:t>
            </a:r>
          </a:p>
          <a:p>
            <a:pPr lvl="1" indent="0" algn="l" rtl="0" hangingPunct="0"/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URW Grotesk T Light Condensed"/>
            </a:endParaRPr>
          </a:p>
          <a:p>
            <a:pPr lvl="1" indent="0" algn="l" rtl="0" hangingPunct="0"/>
            <a:r>
              <a:rPr lang="en-US" sz="4000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Use headings in the proper order. As you go down a level  the number has to stay the same or increase. No skipping over numbers.</a:t>
            </a:r>
            <a:endParaRPr kumimoji="0" lang="en-US" sz="3000" b="0" i="0" u="none" strike="noStrike" cap="all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Light Condensed"/>
              <a:ea typeface="URW Grotesk T Light Condensed"/>
              <a:cs typeface="URW Grotesk T Light Condensed"/>
              <a:sym typeface="URW Grotesk T Light Condensed"/>
            </a:endParaRPr>
          </a:p>
        </p:txBody>
      </p:sp>
      <p:sp>
        <p:nvSpPr>
          <p:cNvPr id="6" name="Right Arrow 5"/>
          <p:cNvSpPr/>
          <p:nvPr/>
        </p:nvSpPr>
        <p:spPr>
          <a:xfrm rot="9573323">
            <a:off x="11620645" y="7508682"/>
            <a:ext cx="7127188" cy="1073426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7" name="Right Arrow 6"/>
          <p:cNvSpPr/>
          <p:nvPr/>
        </p:nvSpPr>
        <p:spPr>
          <a:xfrm rot="714800">
            <a:off x="357323" y="4085814"/>
            <a:ext cx="2055094" cy="1073426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138" y="774675"/>
            <a:ext cx="1192612" cy="11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67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Content strategy</a:t>
            </a:r>
          </a:p>
        </p:txBody>
      </p:sp>
      <p:pic>
        <p:nvPicPr>
          <p:cNvPr id="4" name="Picture Placeholder 3" descr="cattle-feedlot-heat-str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10278533" y="4691429"/>
            <a:ext cx="11954934" cy="6724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3334" y="5196201"/>
            <a:ext cx="8365065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sz="4800" b="1" cap="none" dirty="0" smtClean="0">
                <a:solidFill>
                  <a:srgbClr val="000000"/>
                </a:solidFill>
              </a:rPr>
              <a:t>Image name</a:t>
            </a:r>
          </a:p>
          <a:p>
            <a:pPr algn="l" rtl="0" latinLnBrk="1" hangingPunct="0"/>
            <a:r>
              <a:rPr lang="en-US" sz="4800" cap="none" dirty="0" smtClean="0">
                <a:solidFill>
                  <a:srgbClr val="000000"/>
                </a:solidFill>
              </a:rPr>
              <a:t>cattle-feedlot.jpg</a:t>
            </a:r>
          </a:p>
          <a:p>
            <a:pPr algn="l" rtl="0" latinLnBrk="1" hangingPunct="0"/>
            <a:endParaRPr kumimoji="0" lang="en-US" sz="4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URW Grotesk T Light Condensed"/>
            </a:endParaRPr>
          </a:p>
          <a:p>
            <a:pPr algn="l" rtl="0" latinLnBrk="1" hangingPunct="0"/>
            <a:r>
              <a:rPr lang="en-US" sz="4800" b="1" cap="none" dirty="0" smtClean="0">
                <a:solidFill>
                  <a:srgbClr val="000000"/>
                </a:solidFill>
              </a:rPr>
              <a:t>Alt text</a:t>
            </a:r>
          </a:p>
          <a:p>
            <a:pPr algn="l" rtl="0" latinLnBrk="1" hangingPunct="0"/>
            <a:r>
              <a:rPr kumimoji="0" lang="en-US" sz="4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URW Grotesk T Light Condensed"/>
              </a:rPr>
              <a:t>alt=“two</a:t>
            </a:r>
            <a:r>
              <a:rPr kumimoji="0" lang="en-US" sz="4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URW Grotesk T Light Condensed"/>
              </a:rPr>
              <a:t> cows in a feedlot”</a:t>
            </a:r>
          </a:p>
          <a:p>
            <a:pPr algn="l" rtl="0" latinLnBrk="1" hangingPunct="0"/>
            <a:endParaRPr lang="en-US" sz="4800" cap="none" baseline="0" dirty="0">
              <a:solidFill>
                <a:srgbClr val="000000"/>
              </a:solidFill>
            </a:endParaRPr>
          </a:p>
          <a:p>
            <a:pPr algn="l" rtl="0" latinLnBrk="1" hangingPunct="0"/>
            <a:endParaRPr lang="en-US" sz="4800" cap="none" dirty="0" smtClean="0">
              <a:solidFill>
                <a:srgbClr val="000000"/>
              </a:solidFill>
            </a:endParaRPr>
          </a:p>
          <a:p>
            <a:pPr algn="l" rtl="0" latinLnBrk="1" hangingPunct="0"/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URW Grotesk T Light Condense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138" y="774675"/>
            <a:ext cx="1192612" cy="11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3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Alt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Content strategy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11569" y="4997764"/>
            <a:ext cx="6775939" cy="6467404"/>
          </a:xfrm>
          <a:prstGeom prst="rect">
            <a:avLst/>
          </a:prstGeom>
        </p:spPr>
        <p:txBody>
          <a:bodyPr/>
          <a:lstStyle>
            <a:lvl1pPr algn="ctr" defTabSz="825500" eaLnBrk="1" hangingPunct="1">
              <a:defRPr sz="4500" b="0" i="0">
                <a:solidFill>
                  <a:srgbClr val="FFFFFF"/>
                </a:solidFill>
                <a:latin typeface="Minion Pro"/>
                <a:ea typeface="+mn-ea"/>
                <a:cs typeface="Minion Pro"/>
                <a:sym typeface="Minion Pro Caption"/>
              </a:defRPr>
            </a:lvl1pPr>
            <a:lvl2pPr indent="228600" algn="ctr" defTabSz="825500" eaLnBrk="1" hangingPunct="1">
              <a:defRPr sz="45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Minion Pro Caption"/>
              </a:defRPr>
            </a:lvl2pPr>
            <a:lvl3pPr indent="457200" algn="ctr" defTabSz="825500" eaLnBrk="1" hangingPunct="1">
              <a:defRPr sz="45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Minion Pro Caption"/>
              </a:defRPr>
            </a:lvl3pPr>
            <a:lvl4pPr indent="685800" algn="ctr" defTabSz="825500" eaLnBrk="1" hangingPunct="1">
              <a:defRPr sz="45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Minion Pro Caption"/>
              </a:defRPr>
            </a:lvl4pPr>
            <a:lvl5pPr indent="914400" algn="ctr" defTabSz="825500" eaLnBrk="1" hangingPunct="1">
              <a:defRPr sz="45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Minion Pro Caption"/>
              </a:defRPr>
            </a:lvl5pPr>
            <a:lvl6pPr indent="1143000" algn="ctr" defTabSz="825500" eaLnBrk="1" hangingPunct="1">
              <a:defRPr sz="45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Minion Pro Caption"/>
              </a:defRPr>
            </a:lvl6pPr>
            <a:lvl7pPr indent="1371600" algn="ctr" defTabSz="825500" eaLnBrk="1" hangingPunct="1">
              <a:defRPr sz="45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Minion Pro Caption"/>
              </a:defRPr>
            </a:lvl7pPr>
            <a:lvl8pPr indent="1600200" algn="ctr" defTabSz="825500" eaLnBrk="1" hangingPunct="1">
              <a:defRPr sz="45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Minion Pro Caption"/>
              </a:defRPr>
            </a:lvl8pPr>
            <a:lvl9pPr indent="1828800" algn="ctr" defTabSz="825500" eaLnBrk="1" hangingPunct="1">
              <a:defRPr sz="45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Minion Pro Caption"/>
              </a:defRPr>
            </a:lvl9pPr>
          </a:lstStyle>
          <a:p>
            <a:pPr algn="l"/>
            <a:r>
              <a:rPr lang="en-US" cap="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Alt Text goes in the </a:t>
            </a:r>
            <a:r>
              <a:rPr lang="en-US" b="1" cap="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Image Description </a:t>
            </a:r>
            <a:r>
              <a:rPr lang="en-US" cap="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when inserting an image in the </a:t>
            </a:r>
            <a:br>
              <a:rPr lang="en-US" cap="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cap="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WYSIWYG editor.</a:t>
            </a:r>
            <a:endParaRPr lang="en-US" cap="none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783" y="3596519"/>
            <a:ext cx="10497892" cy="880097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 flipH="1">
            <a:off x="8768862" y="5853596"/>
            <a:ext cx="2883877" cy="1073426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138" y="774675"/>
            <a:ext cx="1192612" cy="119261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66009" y="4148180"/>
            <a:ext cx="7492536" cy="5676405"/>
          </a:xfrm>
          <a:prstGeom prst="rect">
            <a:avLst/>
          </a:prstGeom>
        </p:spPr>
        <p:txBody>
          <a:bodyPr/>
          <a:lstStyle>
            <a:lvl1pPr algn="ctr" defTabSz="825500" eaLnBrk="1" hangingPunct="1">
              <a:defRPr sz="4500" b="0" i="0">
                <a:solidFill>
                  <a:srgbClr val="FFFFFF"/>
                </a:solidFill>
                <a:latin typeface="Minion Pro"/>
                <a:ea typeface="+mn-ea"/>
                <a:cs typeface="Minion Pro"/>
                <a:sym typeface="Minion Pro Caption"/>
              </a:defRPr>
            </a:lvl1pPr>
            <a:lvl2pPr indent="228600" algn="ctr" defTabSz="825500" eaLnBrk="1" hangingPunct="1">
              <a:defRPr sz="45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Minion Pro Caption"/>
              </a:defRPr>
            </a:lvl2pPr>
            <a:lvl3pPr indent="457200" algn="ctr" defTabSz="825500" eaLnBrk="1" hangingPunct="1">
              <a:defRPr sz="45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Minion Pro Caption"/>
              </a:defRPr>
            </a:lvl3pPr>
            <a:lvl4pPr indent="685800" algn="ctr" defTabSz="825500" eaLnBrk="1" hangingPunct="1">
              <a:defRPr sz="45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Minion Pro Caption"/>
              </a:defRPr>
            </a:lvl4pPr>
            <a:lvl5pPr indent="914400" algn="ctr" defTabSz="825500" eaLnBrk="1" hangingPunct="1">
              <a:defRPr sz="45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Minion Pro Caption"/>
              </a:defRPr>
            </a:lvl5pPr>
            <a:lvl6pPr indent="1143000" algn="ctr" defTabSz="825500" eaLnBrk="1" hangingPunct="1">
              <a:defRPr sz="45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Minion Pro Caption"/>
              </a:defRPr>
            </a:lvl6pPr>
            <a:lvl7pPr indent="1371600" algn="ctr" defTabSz="825500" eaLnBrk="1" hangingPunct="1">
              <a:defRPr sz="45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Minion Pro Caption"/>
              </a:defRPr>
            </a:lvl7pPr>
            <a:lvl8pPr indent="1600200" algn="ctr" defTabSz="825500" eaLnBrk="1" hangingPunct="1">
              <a:defRPr sz="45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Minion Pro Caption"/>
              </a:defRPr>
            </a:lvl8pPr>
            <a:lvl9pPr indent="1828800" algn="ctr" defTabSz="825500" eaLnBrk="1" hangingPunct="1">
              <a:defRPr sz="45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Minion Pro Caption"/>
              </a:defRPr>
            </a:lvl9pPr>
          </a:lstStyle>
          <a:p>
            <a:r>
              <a:rPr lang="en-US" cap="none" dirty="0" smtClean="0"/>
              <a:t>Alt Text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096535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4613" y="3807098"/>
            <a:ext cx="9455081" cy="1978300"/>
          </a:xfrm>
        </p:spPr>
        <p:txBody>
          <a:bodyPr anchor="t"/>
          <a:lstStyle/>
          <a:p>
            <a:pPr algn="l"/>
            <a:r>
              <a:rPr lang="en-US" dirty="0" smtClean="0"/>
              <a:t>Featured Promo Image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262181" y="6593472"/>
            <a:ext cx="10612314" cy="6642404"/>
          </a:xfrm>
        </p:spPr>
        <p:txBody>
          <a:bodyPr/>
          <a:lstStyle/>
          <a:p>
            <a:pPr marL="571500" lvl="1" indent="-571500">
              <a:buFont typeface="Arial" charset="0"/>
              <a:buChar char="•"/>
            </a:pPr>
            <a:r>
              <a:rPr lang="en-US" dirty="0" smtClean="0"/>
              <a:t>Avoid using images that have text embedded in them (text will not be accessible)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Content strategy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1" y="3730958"/>
            <a:ext cx="11601944" cy="74453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Right Arrow 6"/>
          <p:cNvSpPr/>
          <p:nvPr/>
        </p:nvSpPr>
        <p:spPr>
          <a:xfrm flipH="1">
            <a:off x="10747305" y="5413669"/>
            <a:ext cx="2157046" cy="1758461"/>
          </a:xfrm>
          <a:prstGeom prst="right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138" y="1255935"/>
            <a:ext cx="1192612" cy="11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076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096542"/>
            <a:ext cx="20040600" cy="2462630"/>
          </a:xfrm>
        </p:spPr>
        <p:txBody>
          <a:bodyPr/>
          <a:lstStyle/>
          <a:p>
            <a:pPr algn="l"/>
            <a:r>
              <a:rPr lang="en-US" sz="7200" dirty="0" smtClean="0">
                <a:solidFill>
                  <a:schemeClr val="tx1"/>
                </a:solidFill>
              </a:rPr>
              <a:t>Which anchor text (in red) </a:t>
            </a:r>
            <a:r>
              <a:rPr lang="en-US" sz="7200" dirty="0">
                <a:solidFill>
                  <a:schemeClr val="tx1"/>
                </a:solidFill>
              </a:rPr>
              <a:t>is </a:t>
            </a:r>
            <a:r>
              <a:rPr lang="en-US" sz="7200" dirty="0" smtClean="0">
                <a:solidFill>
                  <a:schemeClr val="tx1"/>
                </a:solidFill>
              </a:rPr>
              <a:t>the best choice to link to http://extension.unl.edu?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54288" y="6510982"/>
            <a:ext cx="16045542" cy="6509657"/>
          </a:xfrm>
        </p:spPr>
        <p:txBody>
          <a:bodyPr/>
          <a:lstStyle/>
          <a:p>
            <a:pPr marL="742950" indent="-742950">
              <a:buFont typeface="+mj-lt"/>
              <a:buAutoNum type="alphaLcParenR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Nebraska </a:t>
            </a:r>
            <a:r>
              <a:rPr lang="en-US" dirty="0">
                <a:solidFill>
                  <a:srgbClr val="C00000"/>
                </a:solidFill>
              </a:rPr>
              <a:t>Extension</a:t>
            </a:r>
            <a:r>
              <a:rPr lang="en-US" dirty="0"/>
              <a:t> is making an incredible impact on the success of our </a:t>
            </a:r>
            <a:r>
              <a:rPr lang="en-US" dirty="0" smtClean="0"/>
              <a:t>state.</a:t>
            </a:r>
          </a:p>
          <a:p>
            <a:pPr marL="742950" indent="-742950">
              <a:buFont typeface="+mj-lt"/>
              <a:buAutoNum type="alphaLcParenR"/>
            </a:pPr>
            <a:endParaRPr lang="en-US" dirty="0" smtClean="0"/>
          </a:p>
          <a:p>
            <a:pPr marL="742950" indent="-742950">
              <a:buFont typeface="+mj-lt"/>
              <a:buAutoNum type="alphaLcParenR"/>
            </a:pPr>
            <a:r>
              <a:rPr lang="en-US" dirty="0" smtClean="0"/>
              <a:t> Nebraska </a:t>
            </a:r>
            <a:r>
              <a:rPr lang="en-US" dirty="0"/>
              <a:t>Extension is making an incredible impact on the success of our </a:t>
            </a:r>
            <a:r>
              <a:rPr lang="en-US" dirty="0" smtClean="0"/>
              <a:t>state. </a:t>
            </a:r>
            <a:r>
              <a:rPr lang="en-US" dirty="0" smtClean="0">
                <a:solidFill>
                  <a:srgbClr val="C00000"/>
                </a:solidFill>
              </a:rPr>
              <a:t>http://extension.unl.edu</a:t>
            </a:r>
          </a:p>
          <a:p>
            <a:pPr marL="742950" indent="-742950">
              <a:buFont typeface="+mj-lt"/>
              <a:buAutoNum type="alphaLcParenR"/>
            </a:pPr>
            <a:endParaRPr lang="en-US" dirty="0">
              <a:solidFill>
                <a:srgbClr val="C00000"/>
              </a:solidFill>
            </a:endParaRPr>
          </a:p>
          <a:p>
            <a:pPr marL="742950" indent="-742950">
              <a:buFont typeface="+mj-lt"/>
              <a:buAutoNum type="alphaLcParenR"/>
            </a:pPr>
            <a:r>
              <a:rPr lang="en-US" dirty="0" smtClean="0"/>
              <a:t> Nebraska </a:t>
            </a:r>
            <a:r>
              <a:rPr lang="en-US" dirty="0"/>
              <a:t>Extension is making an incredible impact on the success of our </a:t>
            </a:r>
            <a:r>
              <a:rPr lang="en-US" dirty="0" smtClean="0"/>
              <a:t>state. </a:t>
            </a:r>
            <a:r>
              <a:rPr lang="en-US" dirty="0" smtClean="0">
                <a:solidFill>
                  <a:srgbClr val="C00000"/>
                </a:solidFill>
              </a:rPr>
              <a:t>Click here</a:t>
            </a:r>
            <a:r>
              <a:rPr lang="en-US" dirty="0" smtClean="0"/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Text Links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Content Strategy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138" y="774675"/>
            <a:ext cx="1192612" cy="11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36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88900" y="6461165"/>
            <a:ext cx="18075729" cy="4883090"/>
          </a:xfrm>
        </p:spPr>
        <p:txBody>
          <a:bodyPr/>
          <a:lstStyle/>
          <a:p>
            <a:pPr marL="571500" indent="-571500">
              <a:buFont typeface="Arial" charset="0"/>
              <a:buChar char="•"/>
            </a:pPr>
            <a:r>
              <a:rPr lang="en-US" dirty="0" smtClean="0"/>
              <a:t>More accessible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Better for Search Engine Optimization (SEO)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Contains a good keyword phrase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Text is relevant to the page you’re linking to</a:t>
            </a:r>
          </a:p>
          <a:p>
            <a:pPr marL="571500" indent="-571500">
              <a:buFont typeface="Arial" charset="0"/>
              <a:buChar char="•"/>
            </a:pPr>
            <a:endParaRPr lang="en-US" dirty="0" smtClean="0"/>
          </a:p>
          <a:p>
            <a:pPr marL="571500" indent="-571500">
              <a:buFont typeface="Arial" charset="0"/>
              <a:buChar char="•"/>
            </a:pPr>
            <a:endParaRPr lang="en-US" dirty="0" smtClean="0"/>
          </a:p>
          <a:p>
            <a:pPr marL="571500" indent="-571500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Content Strategy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788900" y="3946339"/>
            <a:ext cx="15973669" cy="2084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lIns="0" tIns="0" rIns="0" bIns="0"/>
          <a:lstStyle>
            <a:lvl1pPr algn="l" defTabSz="825500" eaLnBrk="1" hangingPunct="1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URW Grotesk T Bold Condensed"/>
              </a:defRPr>
            </a:lvl1pPr>
            <a:lvl2pPr indent="228600" algn="l" defTabSz="825500" eaLnBrk="1" hangingPunct="1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URW Grotesk T Bold Condensed"/>
              </a:defRPr>
            </a:lvl2pPr>
            <a:lvl3pPr indent="457200" algn="l" defTabSz="825500" eaLnBrk="1" hangingPunct="1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URW Grotesk T Bold Condensed"/>
              </a:defRPr>
            </a:lvl3pPr>
            <a:lvl4pPr indent="685800" algn="l" defTabSz="825500" eaLnBrk="1" hangingPunct="1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URW Grotesk T Bold Condensed"/>
              </a:defRPr>
            </a:lvl4pPr>
            <a:lvl5pPr indent="914400" algn="l" defTabSz="825500" eaLnBrk="1" hangingPunct="1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URW Grotesk T Bold Condensed"/>
              </a:defRPr>
            </a:lvl5pPr>
            <a:lvl6pPr indent="11430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6pPr>
            <a:lvl7pPr indent="13716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7pPr>
            <a:lvl8pPr indent="16002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8pPr>
            <a:lvl9pPr indent="18288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9pPr>
          </a:lstStyle>
          <a:p>
            <a:r>
              <a:rPr lang="en-US" dirty="0" smtClean="0"/>
              <a:t>a) </a:t>
            </a:r>
            <a:r>
              <a:rPr lang="en-US" dirty="0" smtClean="0">
                <a:solidFill>
                  <a:srgbClr val="C00000"/>
                </a:solidFill>
              </a:rPr>
              <a:t>Nebraska Extension</a:t>
            </a:r>
            <a:r>
              <a:rPr lang="en-US" dirty="0" smtClean="0"/>
              <a:t> is making an incredible impact on the success of our state.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138" y="774675"/>
            <a:ext cx="1192612" cy="11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59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231307"/>
            <a:ext cx="10248900" cy="5676405"/>
          </a:xfrm>
        </p:spPr>
        <p:txBody>
          <a:bodyPr/>
          <a:lstStyle/>
          <a:p>
            <a:r>
              <a:rPr lang="en-US" dirty="0" smtClean="0"/>
              <a:t>Link to the Original source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047073" y="6160667"/>
            <a:ext cx="11725700" cy="4883090"/>
          </a:xfrm>
        </p:spPr>
        <p:txBody>
          <a:bodyPr/>
          <a:lstStyle/>
          <a:p>
            <a:pPr marL="571500" indent="-571500">
              <a:buFont typeface="Arial" charset="0"/>
              <a:buChar char="•"/>
            </a:pPr>
            <a:r>
              <a:rPr lang="en-US" dirty="0" smtClean="0"/>
              <a:t>Nebraska Today article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IANR News article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CropWatch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PDF files on the main 4-H site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Extension site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.gov and .edu sites</a:t>
            </a:r>
          </a:p>
          <a:p>
            <a:pPr marL="571500" indent="-571500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Content Strategy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138" y="1255935"/>
            <a:ext cx="1192612" cy="1192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635" y="1852241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485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361" y="2860163"/>
            <a:ext cx="15241422" cy="1033784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Article Page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Content Strategy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79523" y="9390091"/>
            <a:ext cx="4062660" cy="2484784"/>
          </a:xfrm>
          <a:prstGeom prst="rect">
            <a:avLst/>
          </a:prstGeom>
        </p:spPr>
        <p:txBody>
          <a:bodyPr/>
          <a:lstStyle>
            <a:lvl1pPr algn="ctr" defTabSz="825500" eaLnBrk="1" hangingPunct="1">
              <a:defRPr sz="2000" b="0" i="0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1pPr>
            <a:lvl2pPr indent="228600" algn="ctr" defTabSz="825500" eaLnBrk="1" hangingPunct="1">
              <a:defRPr sz="2000" b="0" i="0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2pPr>
            <a:lvl3pPr indent="457200" algn="ctr" defTabSz="825500" eaLnBrk="1" hangingPunct="1">
              <a:defRPr sz="2000" b="0" i="0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3pPr>
            <a:lvl4pPr indent="685800" algn="ctr" defTabSz="825500" eaLnBrk="1" hangingPunct="1">
              <a:defRPr sz="2000" b="0" i="0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4pPr>
            <a:lvl5pPr indent="914400" algn="ctr" defTabSz="825500" eaLnBrk="1" hangingPunct="1">
              <a:defRPr sz="2000" b="0" i="0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5pPr>
            <a:lvl6pPr indent="11430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6pPr>
            <a:lvl7pPr indent="13716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7pPr>
            <a:lvl8pPr indent="16002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8pPr>
            <a:lvl9pPr indent="18288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9pPr>
          </a:lstStyle>
          <a:p>
            <a:pPr algn="r"/>
            <a:r>
              <a:rPr lang="en-US" sz="3200" cap="none" spc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Include a link to the original source</a:t>
            </a:r>
            <a:endParaRPr lang="en-US" sz="3200" cap="none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20326258">
            <a:off x="4632167" y="8683599"/>
            <a:ext cx="3664250" cy="1073426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77564" y="6967825"/>
            <a:ext cx="4207416" cy="2484784"/>
          </a:xfrm>
          <a:prstGeom prst="rect">
            <a:avLst/>
          </a:prstGeom>
        </p:spPr>
        <p:txBody>
          <a:bodyPr/>
          <a:lstStyle>
            <a:lvl1pPr algn="ctr" defTabSz="825500" eaLnBrk="1" hangingPunct="1">
              <a:defRPr sz="2000" b="0" i="0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1pPr>
            <a:lvl2pPr indent="228600" algn="ctr" defTabSz="825500" eaLnBrk="1" hangingPunct="1">
              <a:defRPr sz="2000" b="0" i="0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2pPr>
            <a:lvl3pPr indent="457200" algn="ctr" defTabSz="825500" eaLnBrk="1" hangingPunct="1">
              <a:defRPr sz="2000" b="0" i="0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3pPr>
            <a:lvl4pPr indent="685800" algn="ctr" defTabSz="825500" eaLnBrk="1" hangingPunct="1">
              <a:defRPr sz="2000" b="0" i="0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4pPr>
            <a:lvl5pPr indent="914400" algn="ctr" defTabSz="825500" eaLnBrk="1" hangingPunct="1">
              <a:defRPr sz="2000" b="0" i="0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5pPr>
            <a:lvl6pPr indent="11430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6pPr>
            <a:lvl7pPr indent="13716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7pPr>
            <a:lvl8pPr indent="16002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8pPr>
            <a:lvl9pPr indent="18288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9pPr>
          </a:lstStyle>
          <a:p>
            <a:pPr algn="r"/>
            <a:r>
              <a:rPr lang="en-US" sz="3200" cap="none" spc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Add a summary of the content you’re linking to in the Editor</a:t>
            </a:r>
            <a:endParaRPr lang="en-US" sz="3200" cap="none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733469" y="7088260"/>
            <a:ext cx="3632963" cy="1073426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437868" y="5561852"/>
            <a:ext cx="4062660" cy="884088"/>
          </a:xfrm>
          <a:prstGeom prst="rect">
            <a:avLst/>
          </a:prstGeom>
        </p:spPr>
        <p:txBody>
          <a:bodyPr/>
          <a:lstStyle>
            <a:lvl1pPr algn="ctr" defTabSz="825500" eaLnBrk="1" hangingPunct="1">
              <a:defRPr sz="2000" b="0" i="0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1pPr>
            <a:lvl2pPr indent="228600" algn="ctr" defTabSz="825500" eaLnBrk="1" hangingPunct="1">
              <a:defRPr sz="2000" b="0" i="0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2pPr>
            <a:lvl3pPr indent="457200" algn="ctr" defTabSz="825500" eaLnBrk="1" hangingPunct="1">
              <a:defRPr sz="2000" b="0" i="0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3pPr>
            <a:lvl4pPr indent="685800" algn="ctr" defTabSz="825500" eaLnBrk="1" hangingPunct="1">
              <a:defRPr sz="2000" b="0" i="0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4pPr>
            <a:lvl5pPr indent="914400" algn="ctr" defTabSz="825500" eaLnBrk="1" hangingPunct="1">
              <a:defRPr sz="2000" b="0" i="0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5pPr>
            <a:lvl6pPr indent="11430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6pPr>
            <a:lvl7pPr indent="13716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7pPr>
            <a:lvl8pPr indent="16002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8pPr>
            <a:lvl9pPr indent="18288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9pPr>
          </a:lstStyle>
          <a:p>
            <a:pPr algn="r"/>
            <a:r>
              <a:rPr lang="en-US" sz="3200" cap="none" spc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Give your article a unique title</a:t>
            </a:r>
            <a:endParaRPr lang="en-US" sz="3200" cap="none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733469" y="5894399"/>
            <a:ext cx="3373779" cy="1073426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823795" y="3269189"/>
            <a:ext cx="5959113" cy="2292663"/>
          </a:xfrm>
          <a:prstGeom prst="rect">
            <a:avLst/>
          </a:prstGeom>
        </p:spPr>
        <p:txBody>
          <a:bodyPr/>
          <a:lstStyle>
            <a:lvl1pPr algn="ctr" defTabSz="825500" eaLnBrk="1" hangingPunct="1">
              <a:defRPr sz="2000" b="0" i="0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1pPr>
            <a:lvl2pPr indent="228600" algn="ctr" defTabSz="825500" eaLnBrk="1" hangingPunct="1">
              <a:defRPr sz="2000" b="0" i="0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2pPr>
            <a:lvl3pPr indent="457200" algn="ctr" defTabSz="825500" eaLnBrk="1" hangingPunct="1">
              <a:defRPr sz="2000" b="0" i="0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3pPr>
            <a:lvl4pPr indent="685800" algn="ctr" defTabSz="825500" eaLnBrk="1" hangingPunct="1">
              <a:defRPr sz="2000" b="0" i="0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4pPr>
            <a:lvl5pPr indent="914400" algn="ctr" defTabSz="825500" eaLnBrk="1" hangingPunct="1">
              <a:defRPr sz="2000" b="0" i="0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5pPr>
            <a:lvl6pPr indent="11430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6pPr>
            <a:lvl7pPr indent="13716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7pPr>
            <a:lvl8pPr indent="16002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8pPr>
            <a:lvl9pPr indent="18288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9pPr>
          </a:lstStyle>
          <a:p>
            <a:pPr algn="l"/>
            <a:r>
              <a:rPr lang="en-US" sz="3200" b="1" cap="none" spc="0" dirty="0" smtClean="0">
                <a:solidFill>
                  <a:srgbClr val="D00000"/>
                </a:solidFill>
                <a:latin typeface="Arial" charset="0"/>
                <a:ea typeface="Arial" charset="0"/>
                <a:cs typeface="Arial" charset="0"/>
              </a:rPr>
              <a:t>Do not cut and paste the entire contents of the original source. </a:t>
            </a:r>
            <a:endParaRPr lang="en-US" sz="3200" b="1" cap="none" spc="0" dirty="0">
              <a:solidFill>
                <a:srgbClr val="D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138" y="774675"/>
            <a:ext cx="1192612" cy="11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61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815" y="1860399"/>
            <a:ext cx="21714372" cy="12636802"/>
          </a:xfrm>
        </p:spPr>
        <p:txBody>
          <a:bodyPr/>
          <a:lstStyle/>
          <a:p>
            <a:r>
              <a:rPr lang="en-US" dirty="0" smtClean="0"/>
              <a:t>Content Strategy</a:t>
            </a:r>
            <a:br>
              <a:rPr lang="en-US" dirty="0" smtClean="0"/>
            </a:br>
            <a:endParaRPr lang="en-US" sz="5500" b="1" i="1" dirty="0"/>
          </a:p>
        </p:txBody>
      </p:sp>
      <p:pic>
        <p:nvPicPr>
          <p:cNvPr id="4" name="Picture 3" title="raindro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01" y="4402434"/>
            <a:ext cx="2099662" cy="2055828"/>
          </a:xfrm>
          <a:prstGeom prst="rect">
            <a:avLst/>
          </a:prstGeom>
        </p:spPr>
      </p:pic>
      <p:pic>
        <p:nvPicPr>
          <p:cNvPr id="5" name="Picture 4" title="hand holding leav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283" y="4412623"/>
            <a:ext cx="2154058" cy="2149750"/>
          </a:xfrm>
          <a:prstGeom prst="rect">
            <a:avLst/>
          </a:prstGeom>
        </p:spPr>
      </p:pic>
      <p:pic>
        <p:nvPicPr>
          <p:cNvPr id="6" name="Picture 5" title="bu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008" y="4384492"/>
            <a:ext cx="1867896" cy="2320312"/>
          </a:xfrm>
          <a:prstGeom prst="rect">
            <a:avLst/>
          </a:prstGeom>
        </p:spPr>
      </p:pic>
      <p:pic>
        <p:nvPicPr>
          <p:cNvPr id="7" name="Picture 6" title="cow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571" y="4847774"/>
            <a:ext cx="2882892" cy="1821026"/>
          </a:xfrm>
          <a:prstGeom prst="rect">
            <a:avLst/>
          </a:prstGeom>
        </p:spPr>
      </p:pic>
      <p:pic>
        <p:nvPicPr>
          <p:cNvPr id="8" name="Picture 7" title="4H clove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56" y="4381931"/>
            <a:ext cx="2298218" cy="229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68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Article Feed on Front Page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Content Strategy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08" y="2650779"/>
            <a:ext cx="14539844" cy="106524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138" y="774675"/>
            <a:ext cx="1192612" cy="119261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008918" y="6903561"/>
            <a:ext cx="3373779" cy="1073426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7750949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86" y="4550282"/>
            <a:ext cx="7418277" cy="5676405"/>
          </a:xfrm>
        </p:spPr>
        <p:txBody>
          <a:bodyPr/>
          <a:lstStyle/>
          <a:p>
            <a:r>
              <a:rPr lang="en-US" dirty="0" smtClean="0"/>
              <a:t>PDFs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87419" y="6225312"/>
            <a:ext cx="11725700" cy="4883090"/>
          </a:xfrm>
        </p:spPr>
        <p:txBody>
          <a:bodyPr/>
          <a:lstStyle/>
          <a:p>
            <a:pPr marL="571500" indent="-571500">
              <a:buFont typeface="Arial" charset="0"/>
              <a:buChar char="•"/>
            </a:pPr>
            <a:r>
              <a:rPr lang="en-US" dirty="0" smtClean="0"/>
              <a:t>Only link to a PDF when the document is curated, several pages long, or has to be printed in the same format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Consider creating as a basic page instead of linking to a PDF</a:t>
            </a:r>
          </a:p>
          <a:p>
            <a:pPr marL="571500" indent="-571500">
              <a:buFont typeface="Arial" charset="0"/>
              <a:buChar char="•"/>
            </a:pPr>
            <a:endParaRPr lang="en-US" dirty="0" smtClean="0"/>
          </a:p>
          <a:p>
            <a:pPr marL="571500" indent="-571500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Content strategy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138" y="1255935"/>
            <a:ext cx="1192612" cy="1192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269" y="1852241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69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Linking to Files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Content strategy</a:t>
            </a:r>
            <a:endParaRPr lang="en-US" dirty="0"/>
          </a:p>
        </p:txBody>
      </p:sp>
      <p:pic>
        <p:nvPicPr>
          <p:cNvPr id="4" name="Picture 3" title="screenshot decision aids link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535" y="5969000"/>
            <a:ext cx="17242678" cy="5413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1782587" y="4445868"/>
            <a:ext cx="17453065" cy="884088"/>
          </a:xfrm>
          <a:prstGeom prst="rect">
            <a:avLst/>
          </a:prstGeom>
        </p:spPr>
        <p:txBody>
          <a:bodyPr/>
          <a:lstStyle>
            <a:lvl1pPr algn="ctr" defTabSz="825500" eaLnBrk="1" hangingPunct="1">
              <a:defRPr sz="2000" b="0" i="0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1pPr>
            <a:lvl2pPr indent="228600" algn="ctr" defTabSz="825500" eaLnBrk="1" hangingPunct="1">
              <a:defRPr sz="2000" b="0" i="0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2pPr>
            <a:lvl3pPr indent="457200" algn="ctr" defTabSz="825500" eaLnBrk="1" hangingPunct="1">
              <a:defRPr sz="2000" b="0" i="0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3pPr>
            <a:lvl4pPr indent="685800" algn="ctr" defTabSz="825500" eaLnBrk="1" hangingPunct="1">
              <a:defRPr sz="2000" b="0" i="0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4pPr>
            <a:lvl5pPr indent="914400" algn="ctr" defTabSz="825500" eaLnBrk="1" hangingPunct="1">
              <a:defRPr sz="2000" b="0" i="0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5pPr>
            <a:lvl6pPr indent="11430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6pPr>
            <a:lvl7pPr indent="13716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7pPr>
            <a:lvl8pPr indent="16002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8pPr>
            <a:lvl9pPr indent="18288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9pPr>
          </a:lstStyle>
          <a:p>
            <a:pPr lvl="1" algn="l"/>
            <a:r>
              <a:rPr lang="en-US" sz="3200" cap="none" spc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Let the user know when clicking a link will download a file and what type of file. </a:t>
            </a:r>
            <a:endParaRPr lang="en-US" sz="3200" cap="none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138" y="774675"/>
            <a:ext cx="1192612" cy="11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84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4369853"/>
            <a:ext cx="9598722" cy="5676405"/>
          </a:xfrm>
        </p:spPr>
        <p:txBody>
          <a:bodyPr/>
          <a:lstStyle/>
          <a:p>
            <a:r>
              <a:rPr lang="en-US" dirty="0" smtClean="0"/>
              <a:t>Web Accessibility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265738" y="5775183"/>
            <a:ext cx="11721262" cy="7192671"/>
          </a:xfrm>
        </p:spPr>
        <p:txBody>
          <a:bodyPr/>
          <a:lstStyle/>
          <a:p>
            <a:r>
              <a:rPr lang="en-US" dirty="0" smtClean="0"/>
              <a:t>An accessible website allows people with disabilities to navigate, understand and interact with the site without barriers.</a:t>
            </a:r>
          </a:p>
          <a:p>
            <a:endParaRPr lang="en-US" dirty="0"/>
          </a:p>
          <a:p>
            <a:pPr marL="571500" indent="-571500">
              <a:buFont typeface="Arial" charset="0"/>
              <a:buChar char="•"/>
            </a:pPr>
            <a:r>
              <a:rPr lang="en-US" dirty="0"/>
              <a:t>Proper use </a:t>
            </a:r>
            <a:r>
              <a:rPr lang="en-US" dirty="0" smtClean="0"/>
              <a:t>of headings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Images have alt </a:t>
            </a:r>
            <a:r>
              <a:rPr lang="en-US" dirty="0"/>
              <a:t>text </a:t>
            </a:r>
            <a:endParaRPr lang="en-US" dirty="0" smtClean="0"/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Color </a:t>
            </a:r>
            <a:r>
              <a:rPr lang="en-US" dirty="0"/>
              <a:t>contrast ratio </a:t>
            </a:r>
            <a:r>
              <a:rPr lang="en-US" dirty="0" smtClean="0"/>
              <a:t>of </a:t>
            </a:r>
            <a:r>
              <a:rPr lang="en-US" dirty="0"/>
              <a:t>4.5:1 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Embedded videos have captions </a:t>
            </a:r>
            <a:r>
              <a:rPr lang="en-US" dirty="0"/>
              <a:t>and </a:t>
            </a:r>
            <a:r>
              <a:rPr lang="en-US" dirty="0" smtClean="0"/>
              <a:t>titles </a:t>
            </a:r>
          </a:p>
          <a:p>
            <a:endParaRPr lang="en-US" dirty="0" smtClean="0"/>
          </a:p>
          <a:p>
            <a:pPr marL="571500" indent="-571500">
              <a:buFont typeface="Arial" charset="0"/>
              <a:buChar char="•"/>
            </a:pPr>
            <a:endParaRPr lang="en-US" dirty="0" smtClean="0"/>
          </a:p>
          <a:p>
            <a:pPr marL="571500" indent="-571500">
              <a:buFont typeface="Arial" charset="0"/>
              <a:buChar char="•"/>
            </a:pPr>
            <a:endParaRPr lang="en-US" dirty="0" smtClean="0"/>
          </a:p>
          <a:p>
            <a:pPr marL="571500" indent="-571500"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571500" indent="-5715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Content strategy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138" y="1255935"/>
            <a:ext cx="1192612" cy="1192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738" y="2466769"/>
            <a:ext cx="2285410" cy="2285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144" y="2244559"/>
            <a:ext cx="2729830" cy="27298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0970" y="2448547"/>
            <a:ext cx="2165632" cy="2165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602" y="2008168"/>
            <a:ext cx="2717458" cy="27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210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Content strategy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Content Strategy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96988"/>
            <a:ext cx="7562850" cy="5676900"/>
          </a:xfrm>
        </p:spPr>
        <p:txBody>
          <a:bodyPr/>
          <a:lstStyle/>
          <a:p>
            <a:pPr algn="l"/>
            <a:r>
              <a:rPr lang="en-US" b="1" i="1" dirty="0" smtClean="0"/>
              <a:t>Colors</a:t>
            </a:r>
            <a:endParaRPr lang="en-US" b="1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138" y="737745"/>
            <a:ext cx="1192612" cy="1192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05" y="3138979"/>
            <a:ext cx="18828826" cy="82498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81021" y="5934519"/>
            <a:ext cx="4058176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indent="0" algn="l" rtl="0" hangingPunct="0"/>
            <a:r>
              <a:rPr lang="en-US" sz="4000" cap="none" dirty="0" smtClean="0">
                <a:latin typeface="Arial" charset="0"/>
                <a:ea typeface="Arial" charset="0"/>
                <a:cs typeface="Arial" charset="0"/>
              </a:rPr>
              <a:t>WCAG 2 AA must display YES to pass</a:t>
            </a:r>
            <a:endParaRPr kumimoji="0" lang="en-US" sz="3000" b="0" i="0" u="none" strike="noStrike" cap="all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Light Condensed"/>
              <a:ea typeface="URW Grotesk T Light Condensed"/>
              <a:cs typeface="URW Grotesk T Light Condensed"/>
              <a:sym typeface="URW Grotesk T Light Condensed"/>
            </a:endParaRPr>
          </a:p>
        </p:txBody>
      </p:sp>
      <p:sp>
        <p:nvSpPr>
          <p:cNvPr id="13" name="Right Arrow 12"/>
          <p:cNvSpPr/>
          <p:nvPr/>
        </p:nvSpPr>
        <p:spPr>
          <a:xfrm rot="8328742">
            <a:off x="20759590" y="8212280"/>
            <a:ext cx="1909682" cy="1073426"/>
          </a:xfrm>
          <a:prstGeom prst="rightArrow">
            <a:avLst/>
          </a:prstGeom>
          <a:solidFill>
            <a:srgbClr val="D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14218920" y="8846820"/>
            <a:ext cx="6491260" cy="1234440"/>
          </a:xfrm>
          <a:prstGeom prst="frame">
            <a:avLst/>
          </a:prstGeom>
          <a:solidFill>
            <a:srgbClr val="C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2927" y="11734526"/>
            <a:ext cx="18141582" cy="156966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182880" rIns="0" bIns="274320" numCol="1" spcCol="38100" rtlCol="0" anchor="ctr">
            <a:spAutoFit/>
          </a:bodyPr>
          <a:lstStyle/>
          <a:p>
            <a:pPr algn="ctr" rtl="0" hangingPunct="0"/>
            <a:r>
              <a:rPr lang="en-US" sz="3600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Color Contrast Checker </a:t>
            </a:r>
          </a:p>
          <a:p>
            <a:pPr algn="ctr" rtl="0" hangingPunct="0"/>
            <a:r>
              <a:rPr lang="en-US" sz="3600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https</a:t>
            </a:r>
            <a:r>
              <a:rPr lang="en-US" sz="3600" cap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://snook.ca/technical/colour_contrast/colour.html#fg=33FF33,bg=333333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  <a:sym typeface="URW Grotesk T Ligh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90079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354" y="4918382"/>
            <a:ext cx="6238875" cy="5676405"/>
          </a:xfrm>
        </p:spPr>
        <p:txBody>
          <a:bodyPr/>
          <a:lstStyle/>
          <a:p>
            <a:r>
              <a:rPr lang="en-US" dirty="0" smtClean="0"/>
              <a:t>Promote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319656" y="6818722"/>
            <a:ext cx="12724039" cy="4883090"/>
          </a:xfrm>
        </p:spPr>
        <p:txBody>
          <a:bodyPr/>
          <a:lstStyle/>
          <a:p>
            <a:pPr marL="571500" indent="-571500">
              <a:buFont typeface="Arial" charset="0"/>
              <a:buChar char="•"/>
            </a:pPr>
            <a:r>
              <a:rPr lang="en-US" dirty="0" smtClean="0"/>
              <a:t>Share on Facebook and Twitter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Link to it in email newsletter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Include a link to site in print pieces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Ask relevant authoritative sites to link to 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Content Strategy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821" y="3183690"/>
            <a:ext cx="2669838" cy="26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81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5722600" y="12738084"/>
            <a:ext cx="6336983" cy="565111"/>
          </a:xfrm>
        </p:spPr>
        <p:txBody>
          <a:bodyPr/>
          <a:lstStyle/>
          <a:p>
            <a:pPr algn="r"/>
            <a:r>
              <a:rPr lang="en-US" dirty="0"/>
              <a:t>Content strategy</a:t>
            </a:r>
          </a:p>
          <a:p>
            <a:endParaRPr lang="en-US" dirty="0"/>
          </a:p>
        </p:txBody>
      </p:sp>
      <p:sp>
        <p:nvSpPr>
          <p:cNvPr id="6" name="Striped Right Arrow 5"/>
          <p:cNvSpPr/>
          <p:nvPr/>
        </p:nvSpPr>
        <p:spPr>
          <a:xfrm>
            <a:off x="14469183" y="7983460"/>
            <a:ext cx="4655127" cy="1939636"/>
          </a:xfrm>
          <a:prstGeom prst="stripedRightArrow">
            <a:avLst/>
          </a:prstGeom>
          <a:solidFill>
            <a:schemeClr val="bg1">
              <a:alpha val="3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8" name="Frame 7"/>
          <p:cNvSpPr/>
          <p:nvPr/>
        </p:nvSpPr>
        <p:spPr>
          <a:xfrm>
            <a:off x="12135110" y="1343890"/>
            <a:ext cx="6755981" cy="4073237"/>
          </a:xfrm>
          <a:prstGeom prst="frame">
            <a:avLst/>
          </a:prstGeom>
          <a:solidFill>
            <a:schemeClr val="bg1">
              <a:alpha val="3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10" name="Left-Up Arrow 9"/>
          <p:cNvSpPr/>
          <p:nvPr/>
        </p:nvSpPr>
        <p:spPr>
          <a:xfrm>
            <a:off x="4180868" y="5130230"/>
            <a:ext cx="3796146" cy="4924120"/>
          </a:xfrm>
          <a:prstGeom prst="leftUpArrow">
            <a:avLst/>
          </a:prstGeom>
          <a:solidFill>
            <a:schemeClr val="bg1">
              <a:alpha val="3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3355782" y="2355273"/>
            <a:ext cx="4461163" cy="2078182"/>
          </a:xfrm>
          <a:prstGeom prst="frame">
            <a:avLst/>
          </a:prstGeom>
          <a:solidFill>
            <a:schemeClr val="bg1">
              <a:alpha val="3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all" spc="20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RW Grotesk T Bold Condensed"/>
              <a:ea typeface="URW Grotesk T Bold Condensed"/>
              <a:cs typeface="URW Grotesk T Bold Condensed"/>
              <a:sym typeface="URW Grotesk T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51245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94059" y="2780306"/>
            <a:ext cx="19849170" cy="10228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sz="3600" b="1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Color Contrast Tool</a:t>
            </a:r>
          </a:p>
          <a:p>
            <a:pPr algn="l" rtl="0" latinLnBrk="1" hangingPunct="0"/>
            <a:r>
              <a:rPr lang="en-US" sz="3600" cap="none" dirty="0" smtClean="0">
                <a:hlinkClick r:id="rId3"/>
              </a:rPr>
              <a:t>https://snook.ca/technical/colour_contrast/colour.html</a:t>
            </a:r>
            <a:endParaRPr lang="en-US" sz="3600" cap="none" dirty="0" smtClean="0"/>
          </a:p>
          <a:p>
            <a:pPr algn="l" rtl="0" latinLnBrk="1" hangingPunct="0"/>
            <a:endParaRPr lang="en-US" sz="3600" b="1" cap="none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l" rtl="0" latinLnBrk="1" hangingPunct="0"/>
            <a:r>
              <a:rPr lang="en-US" sz="3600" b="1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Web Accessibility Image Tutorial</a:t>
            </a:r>
          </a:p>
          <a:p>
            <a:pPr algn="l" rtl="0" latinLnBrk="1" hangingPunct="0"/>
            <a:r>
              <a:rPr lang="en-US" sz="3600" cap="none" dirty="0">
                <a:latin typeface="Arial" charset="0"/>
                <a:ea typeface="Arial" charset="0"/>
                <a:cs typeface="Arial" charset="0"/>
                <a:hlinkClick r:id="rId4"/>
              </a:rPr>
              <a:t>http://www.w3.org/WAI/tutorials/images</a:t>
            </a:r>
            <a:r>
              <a:rPr lang="en-US" sz="3600" cap="none" dirty="0" smtClean="0">
                <a:latin typeface="Arial" charset="0"/>
                <a:ea typeface="Arial" charset="0"/>
                <a:cs typeface="Arial" charset="0"/>
                <a:hlinkClick r:id="rId4"/>
              </a:rPr>
              <a:t>/</a:t>
            </a:r>
            <a:endParaRPr lang="en-US" sz="3600" cap="none" dirty="0" smtClean="0">
              <a:latin typeface="Arial" charset="0"/>
              <a:ea typeface="Arial" charset="0"/>
              <a:cs typeface="Arial" charset="0"/>
            </a:endParaRPr>
          </a:p>
          <a:p>
            <a:pPr algn="l" rtl="0" latinLnBrk="1" hangingPunct="0"/>
            <a:endParaRPr lang="en-US" sz="3600" b="1" cap="none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l" rtl="0" latinLnBrk="1" hangingPunct="0"/>
            <a:r>
              <a:rPr lang="en-US" sz="3600" b="1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Icon Factory</a:t>
            </a:r>
          </a:p>
          <a:p>
            <a:pPr algn="l" rtl="0" latinLnBrk="1" hangingPunct="0"/>
            <a:r>
              <a:rPr lang="en-US" sz="3600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http://experimentstation.unl.edu/IconFactory</a:t>
            </a:r>
            <a:r>
              <a:rPr lang="en-US" sz="3600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/</a:t>
            </a:r>
            <a:endParaRPr lang="en-US" sz="3600" cap="none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l" rtl="0" latinLnBrk="1" hangingPunct="0"/>
            <a:endParaRPr lang="en-US" sz="3600" b="1" cap="none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l" rtl="0" latinLnBrk="1" hangingPunct="0"/>
            <a:r>
              <a:rPr lang="en-US" sz="3600" b="1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Responsive Table Generator</a:t>
            </a:r>
            <a:endParaRPr lang="en-US" sz="3600" cap="none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l" rtl="0" latinLnBrk="1" hangingPunct="0"/>
            <a:r>
              <a:rPr lang="en-US" sz="3600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http://</a:t>
            </a:r>
            <a:r>
              <a:rPr lang="en-US" sz="3600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ianrmedia.unl.edu/responsive-table-generator-tool</a:t>
            </a:r>
            <a:endParaRPr lang="en-US" sz="3600" cap="none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l" rtl="0" latinLnBrk="1" hangingPunct="0"/>
            <a:endParaRPr kumimoji="0" lang="en-US" sz="3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URW Grotesk T Light Condensed"/>
            </a:endParaRPr>
          </a:p>
          <a:p>
            <a:pPr algn="l" rtl="0" latinLnBrk="1" hangingPunct="0"/>
            <a:r>
              <a:rPr lang="en-US" sz="3600" b="1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UNL Media Hub </a:t>
            </a:r>
            <a:r>
              <a:rPr lang="en-US" sz="3600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(supports .mp4 video and .mp3 audio files)</a:t>
            </a:r>
          </a:p>
          <a:p>
            <a:pPr algn="l" rtl="0" latinLnBrk="1" hangingPunct="0"/>
            <a:r>
              <a:rPr lang="en-US" sz="3600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Caption service $1/minute (rounded up) and most are completed within 24 hours</a:t>
            </a:r>
          </a:p>
          <a:p>
            <a:pPr algn="l" rtl="0" latinLnBrk="1" hangingPunct="0">
              <a:spcBef>
                <a:spcPts val="1200"/>
              </a:spcBef>
            </a:pPr>
            <a:r>
              <a:rPr lang="en-US" sz="3600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http://mediahub.unl.edu</a:t>
            </a:r>
            <a:endParaRPr lang="en-US" sz="3600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l" rtl="0" latinLnBrk="1" hangingPunct="0"/>
            <a:endParaRPr lang="en-US" sz="3600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l" rtl="0" latinLnBrk="1" hangingPunct="0"/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URW Grotesk T Light Condensed"/>
              </a:rPr>
              <a:t>Webaudit</a:t>
            </a:r>
            <a:r>
              <a:rPr kumimoji="0" lang="en-US" sz="36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URW Grotesk T Light Condensed"/>
              </a:rPr>
              <a:t> Report Strategy for Fixing Errors</a:t>
            </a:r>
          </a:p>
          <a:p>
            <a:pPr algn="l" rtl="0" latinLnBrk="1" hangingPunct="0"/>
            <a:r>
              <a:rPr lang="en-US" sz="3600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http://ianrmedia.unl.edu/resources/webaudit-report-strategy-fixing-errors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URW Grotesk T Ligh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324541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4872080"/>
            <a:ext cx="10052049" cy="5676405"/>
          </a:xfrm>
        </p:spPr>
        <p:txBody>
          <a:bodyPr/>
          <a:lstStyle/>
          <a:p>
            <a:r>
              <a:rPr lang="en-US" b="1" i="1" dirty="0" smtClean="0"/>
              <a:t>Why do you need a content strategy?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81928" y="6777886"/>
            <a:ext cx="9112540" cy="6938114"/>
          </a:xfrm>
        </p:spPr>
        <p:txBody>
          <a:bodyPr/>
          <a:lstStyle/>
          <a:p>
            <a:pPr marL="571500" lvl="1" indent="-571500">
              <a:buFont typeface="Arial" charset="0"/>
              <a:buChar char="•"/>
            </a:pPr>
            <a:r>
              <a:rPr lang="en-US" dirty="0" smtClean="0"/>
              <a:t>Up-to-date</a:t>
            </a:r>
          </a:p>
          <a:p>
            <a:pPr marL="571500" lvl="1" indent="-571500">
              <a:buFont typeface="Arial" charset="0"/>
              <a:buChar char="•"/>
            </a:pPr>
            <a:r>
              <a:rPr lang="en-US" dirty="0"/>
              <a:t>Consistency</a:t>
            </a:r>
          </a:p>
          <a:p>
            <a:pPr marL="571500" lvl="1" indent="-571500">
              <a:buFont typeface="Arial" charset="0"/>
              <a:buChar char="•"/>
            </a:pPr>
            <a:r>
              <a:rPr lang="en-US" dirty="0"/>
              <a:t>User </a:t>
            </a:r>
            <a:r>
              <a:rPr lang="en-US" dirty="0" smtClean="0"/>
              <a:t>experience</a:t>
            </a:r>
          </a:p>
          <a:p>
            <a:pPr marL="571500" lvl="1" indent="-571500">
              <a:buFont typeface="Arial" charset="0"/>
              <a:buChar char="•"/>
            </a:pPr>
            <a:r>
              <a:rPr lang="en-US" dirty="0" smtClean="0"/>
              <a:t>Search engines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Content strategy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883" y="1126365"/>
            <a:ext cx="4263584" cy="426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20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86" y="2947740"/>
            <a:ext cx="16673602" cy="5706403"/>
          </a:xfrm>
        </p:spPr>
        <p:txBody>
          <a:bodyPr/>
          <a:lstStyle/>
          <a:p>
            <a:pPr algn="l"/>
            <a:r>
              <a:rPr lang="en-US" dirty="0" smtClean="0"/>
              <a:t>Which content is of interest to your target audience?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644801" y="7639815"/>
            <a:ext cx="9921285" cy="5421733"/>
          </a:xfrm>
        </p:spPr>
        <p:txBody>
          <a:bodyPr/>
          <a:lstStyle/>
          <a:p>
            <a:pPr marL="571500" indent="-571500">
              <a:buFont typeface="Arial" charset="0"/>
              <a:buChar char="•"/>
            </a:pPr>
            <a:r>
              <a:rPr lang="en-US" dirty="0" smtClean="0"/>
              <a:t>Tools and resources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Staff directory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Extension educator bios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ffice hours and location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Events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Content Strategy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5567" y="1754271"/>
            <a:ext cx="4488872" cy="4488872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344538" y="7593945"/>
            <a:ext cx="8829128" cy="542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lIns="0" tIns="0" rIns="0" bIns="0"/>
          <a:lstStyle>
            <a:lvl1pPr algn="l" defTabSz="825500" eaLnBrk="1" hangingPunct="1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URW Grotesk T Bold Condensed"/>
              </a:defRPr>
            </a:lvl1pPr>
            <a:lvl2pPr indent="228600" algn="l" defTabSz="825500" eaLnBrk="1" hangingPunct="1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URW Grotesk T Bold Condensed"/>
              </a:defRPr>
            </a:lvl2pPr>
            <a:lvl3pPr indent="457200" algn="l" defTabSz="825500" eaLnBrk="1" hangingPunct="1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URW Grotesk T Bold Condensed"/>
              </a:defRPr>
            </a:lvl3pPr>
            <a:lvl4pPr indent="685800" algn="l" defTabSz="825500" eaLnBrk="1" hangingPunct="1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URW Grotesk T Bold Condensed"/>
              </a:defRPr>
            </a:lvl4pPr>
            <a:lvl5pPr indent="914400" algn="l" defTabSz="825500" eaLnBrk="1" hangingPunct="1">
              <a:spcAft>
                <a:spcPts val="600"/>
              </a:spcAft>
              <a:defRPr sz="4400" b="0" i="0" cap="none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URW Grotesk T Bold Condensed"/>
              </a:defRPr>
            </a:lvl5pPr>
            <a:lvl6pPr indent="11430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6pPr>
            <a:lvl7pPr indent="13716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7pPr>
            <a:lvl8pPr indent="16002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8pPr>
            <a:lvl9pPr indent="1828800" algn="ctr" defTabSz="825500" eaLnBrk="1" hangingPunct="1">
              <a:defRPr sz="2000" b="1" cap="all" spc="200">
                <a:solidFill>
                  <a:srgbClr val="FFFFFF"/>
                </a:solidFill>
                <a:latin typeface="URW Grotesk T Bold Condensed"/>
                <a:ea typeface="URW Grotesk T Bold Condensed"/>
                <a:cs typeface="URW Grotesk T Bold Condensed"/>
                <a:sym typeface="URW Grotesk T Bold Condensed"/>
              </a:defRPr>
            </a:lvl9pPr>
          </a:lstStyle>
          <a:p>
            <a:pPr marL="571500" indent="-571500">
              <a:buFont typeface="Arial" charset="0"/>
              <a:buChar char="•"/>
            </a:pPr>
            <a:r>
              <a:rPr lang="en-US" dirty="0" smtClean="0"/>
              <a:t>About the county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News and announcements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Program information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Research information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Stats/Awards/Recognition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34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Content Strategy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" y="7173493"/>
            <a:ext cx="22733000" cy="33787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3560" y="4077233"/>
            <a:ext cx="2126890" cy="30962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0" y="4905462"/>
            <a:ext cx="2891246" cy="21365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674" y="4675500"/>
            <a:ext cx="2596426" cy="25964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0876">
            <a:off x="19612608" y="4442460"/>
            <a:ext cx="2698560" cy="269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80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39000"/>
            <a:ext cx="6553200" cy="5676405"/>
          </a:xfrm>
        </p:spPr>
        <p:txBody>
          <a:bodyPr/>
          <a:lstStyle/>
          <a:p>
            <a:pPr>
              <a:lnSpc>
                <a:spcPts val="9520"/>
              </a:lnSpc>
            </a:pPr>
            <a:r>
              <a:rPr lang="en-US" dirty="0" smtClean="0"/>
              <a:t>Get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72500" y="6452255"/>
            <a:ext cx="13019139" cy="7824745"/>
          </a:xfrm>
        </p:spPr>
        <p:txBody>
          <a:bodyPr/>
          <a:lstStyle/>
          <a:p>
            <a:pPr marL="571500" indent="-571500">
              <a:spcAft>
                <a:spcPts val="1200"/>
              </a:spcAft>
              <a:buFont typeface="Arial" charset="0"/>
              <a:buChar char="•"/>
            </a:pPr>
            <a:r>
              <a:rPr lang="en-US" dirty="0" smtClean="0"/>
              <a:t>Ask for content</a:t>
            </a:r>
          </a:p>
          <a:p>
            <a:pPr marL="571500" indent="-571500">
              <a:spcAft>
                <a:spcPts val="1200"/>
              </a:spcAft>
              <a:buFont typeface="Arial" charset="0"/>
              <a:buChar char="•"/>
            </a:pPr>
            <a:r>
              <a:rPr lang="en-US" dirty="0" smtClean="0"/>
              <a:t>Negotiate a deadline</a:t>
            </a:r>
          </a:p>
          <a:p>
            <a:pPr marL="571500" indent="-571500">
              <a:spcAft>
                <a:spcPts val="1200"/>
              </a:spcAft>
              <a:buFont typeface="Arial" charset="0"/>
              <a:buChar char="•"/>
            </a:pPr>
            <a:r>
              <a:rPr lang="en-US" dirty="0" smtClean="0"/>
              <a:t>Give options for delivering it</a:t>
            </a:r>
          </a:p>
          <a:p>
            <a:pPr marL="571500" indent="-571500">
              <a:spcAft>
                <a:spcPts val="1200"/>
              </a:spcAft>
              <a:buFont typeface="Arial" charset="0"/>
              <a:buChar char="•"/>
            </a:pPr>
            <a:r>
              <a:rPr lang="en-US" dirty="0" smtClean="0"/>
              <a:t>Advise on the best format</a:t>
            </a:r>
          </a:p>
          <a:p>
            <a:pPr marL="571500" indent="-571500">
              <a:spcAft>
                <a:spcPts val="1200"/>
              </a:spcAft>
              <a:buFont typeface="Arial" charset="0"/>
              <a:buChar char="•"/>
            </a:pPr>
            <a:r>
              <a:rPr lang="en-US" dirty="0" smtClean="0"/>
              <a:t>Look for content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Content Strategy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5174" y="3153654"/>
            <a:ext cx="2126890" cy="309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65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5692"/>
            <a:ext cx="10223500" cy="5676405"/>
          </a:xfrm>
        </p:spPr>
        <p:txBody>
          <a:bodyPr/>
          <a:lstStyle/>
          <a:p>
            <a:r>
              <a:rPr lang="en-US" dirty="0"/>
              <a:t>Determine Where Content Should Go on the Site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704216" y="5975010"/>
            <a:ext cx="11094897" cy="7505177"/>
          </a:xfrm>
        </p:spPr>
        <p:txBody>
          <a:bodyPr/>
          <a:lstStyle/>
          <a:p>
            <a:pPr marL="571500" indent="-571500">
              <a:spcAft>
                <a:spcPts val="1200"/>
              </a:spcAft>
              <a:buFont typeface="Arial" charset="0"/>
              <a:buChar char="•"/>
            </a:pPr>
            <a:r>
              <a:rPr lang="en-US" dirty="0" smtClean="0"/>
              <a:t>Front page</a:t>
            </a:r>
          </a:p>
          <a:p>
            <a:pPr marL="571500" indent="-571500">
              <a:spcAft>
                <a:spcPts val="1200"/>
              </a:spcAft>
              <a:buFont typeface="Arial" charset="0"/>
              <a:buChar char="•"/>
            </a:pPr>
            <a:r>
              <a:rPr lang="en-US" dirty="0" smtClean="0"/>
              <a:t>4-H page</a:t>
            </a:r>
          </a:p>
          <a:p>
            <a:pPr marL="571500" indent="-571500"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Related Program Page</a:t>
            </a:r>
          </a:p>
          <a:p>
            <a:pPr marL="571500" indent="-571500">
              <a:spcAft>
                <a:spcPts val="1200"/>
              </a:spcAft>
              <a:buFont typeface="Arial" charset="0"/>
              <a:buChar char="•"/>
            </a:pPr>
            <a:r>
              <a:rPr lang="en-US" dirty="0" smtClean="0"/>
              <a:t>Featured Promo</a:t>
            </a:r>
          </a:p>
          <a:p>
            <a:pPr marL="571500" indent="-571500">
              <a:spcAft>
                <a:spcPts val="1200"/>
              </a:spcAft>
              <a:buFont typeface="Arial" charset="0"/>
              <a:buChar char="•"/>
            </a:pPr>
            <a:r>
              <a:rPr lang="en-US" dirty="0" smtClean="0"/>
              <a:t>Menu bar</a:t>
            </a:r>
          </a:p>
          <a:p>
            <a:pPr marL="571500" indent="-571500">
              <a:spcAft>
                <a:spcPts val="1200"/>
              </a:spcAft>
              <a:buFont typeface="Arial" charset="0"/>
              <a:buChar char="•"/>
            </a:pPr>
            <a:r>
              <a:rPr lang="en-US" dirty="0" smtClean="0"/>
              <a:t>Calendar</a:t>
            </a:r>
          </a:p>
          <a:p>
            <a:pPr marL="571500" indent="-571500">
              <a:spcAft>
                <a:spcPts val="1200"/>
              </a:spcAft>
              <a:buFont typeface="Arial" charset="0"/>
              <a:buChar char="•"/>
            </a:pPr>
            <a:r>
              <a:rPr lang="en-US" dirty="0" smtClean="0"/>
              <a:t>Not on the site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Content Strategy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34" y="3163056"/>
            <a:ext cx="2891246" cy="213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842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Choose the Best Content Type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Content strategy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8192" y="5572617"/>
            <a:ext cx="7603421" cy="41036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all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URW Grotesk T Light Condensed"/>
              </a:rPr>
              <a:t>Article Page</a:t>
            </a:r>
          </a:p>
          <a:p>
            <a:pPr marL="571500" indent="-571500" algn="l" rtl="0" hangingPunct="0">
              <a:spcAft>
                <a:spcPts val="1200"/>
              </a:spcAft>
              <a:buFont typeface="Arial" charset="0"/>
              <a:buChar char="•"/>
            </a:pPr>
            <a:r>
              <a:rPr lang="en-US" sz="4400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Temporary page</a:t>
            </a:r>
            <a:endParaRPr lang="en-US" sz="4400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571500" marR="0" indent="-571500" algn="l" defTabSz="8255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URW Grotesk T Light Condensed"/>
              </a:rPr>
              <a:t>News and announcements</a:t>
            </a:r>
            <a:endParaRPr kumimoji="0" lang="en-US" sz="44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URW Grotesk T Light Condensed"/>
            </a:endParaRPr>
          </a:p>
          <a:p>
            <a:pPr marL="571500" indent="-571500" algn="l" rtl="0" hangingPunct="0">
              <a:spcAft>
                <a:spcPts val="1200"/>
              </a:spcAft>
              <a:buFont typeface="Arial" charset="0"/>
              <a:buChar char="•"/>
            </a:pPr>
            <a:r>
              <a:rPr lang="en-US" sz="4400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Can display in home or program page feed</a:t>
            </a:r>
            <a:endParaRPr lang="en-US" sz="4400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2022" y="5519616"/>
            <a:ext cx="7587049" cy="69660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all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URW Grotesk T Light Condensed"/>
              </a:rPr>
              <a:t>Basic Page</a:t>
            </a:r>
          </a:p>
          <a:p>
            <a:pPr marL="571500" marR="0" indent="-571500" algn="l" defTabSz="8255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</a:pPr>
            <a:r>
              <a:rPr lang="en-US" sz="4400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Permanent page</a:t>
            </a:r>
          </a:p>
          <a:p>
            <a:pPr marL="571500" marR="0" indent="-571500" algn="l" defTabSz="8255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</a:pPr>
            <a:r>
              <a:rPr lang="en-US" sz="4400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Basic information</a:t>
            </a:r>
          </a:p>
          <a:p>
            <a:pPr marL="571500" marR="0" indent="-571500" algn="l" defTabSz="8255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</a:pPr>
            <a:r>
              <a:rPr lang="en-US" sz="4400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Will not display in home or program page feed</a:t>
            </a:r>
          </a:p>
          <a:p>
            <a:pPr marL="571500" marR="0" indent="-571500" algn="l" defTabSz="8255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URW Grotesk T Light Condensed"/>
              </a:rPr>
              <a:t>Can display in red bar menu under home</a:t>
            </a:r>
            <a:r>
              <a:rPr kumimoji="0" lang="en-US" sz="4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URW Grotesk T Light Condensed"/>
              </a:rPr>
              <a:t> or 4-H and in grey side navigation box</a:t>
            </a:r>
            <a:endParaRPr kumimoji="0" lang="en-US" sz="4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URW Grotesk T Light Condens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71727" y="5634203"/>
            <a:ext cx="7690056" cy="62889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all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URW Grotesk T Light Condensed"/>
              </a:rPr>
              <a:t>Featured Promo</a:t>
            </a:r>
          </a:p>
          <a:p>
            <a:pPr marL="571500" marR="0" indent="-571500" algn="l" defTabSz="8255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</a:pPr>
            <a:r>
              <a:rPr lang="en-US" sz="4400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Changes regularly</a:t>
            </a:r>
          </a:p>
          <a:p>
            <a:pPr marL="571500" marR="0" indent="-571500" algn="l" defTabSz="8255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</a:pPr>
            <a:r>
              <a:rPr lang="en-US" sz="4400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Highlights event or news at top of home page</a:t>
            </a:r>
          </a:p>
          <a:p>
            <a:pPr marL="571500" marR="0" indent="-571500" algn="l" defTabSz="8255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</a:pPr>
            <a:r>
              <a:rPr lang="en-US" sz="4400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Can link to an article page, basic page or a page on another site</a:t>
            </a:r>
          </a:p>
          <a:p>
            <a:pPr marL="571500" marR="0" indent="-571500" algn="l" defTabSz="8255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URW Grotesk T Light Condensed"/>
              </a:rPr>
              <a:t>Displays in image carousel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URW Grotesk T Light Condense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718" y="3319979"/>
            <a:ext cx="1832068" cy="18320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941" y="3302318"/>
            <a:ext cx="1754940" cy="17549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09" y="3623372"/>
            <a:ext cx="1270000" cy="127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620" y="4230067"/>
            <a:ext cx="934332" cy="9343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387" y="4282319"/>
            <a:ext cx="934332" cy="9343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814" y="874254"/>
            <a:ext cx="1343356" cy="9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66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354" y="4918382"/>
            <a:ext cx="6238875" cy="5676405"/>
          </a:xfrm>
        </p:spPr>
        <p:txBody>
          <a:bodyPr/>
          <a:lstStyle/>
          <a:p>
            <a:r>
              <a:rPr lang="en-US" dirty="0" smtClean="0"/>
              <a:t>Add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319657" y="5517586"/>
            <a:ext cx="10810398" cy="4883090"/>
          </a:xfrm>
        </p:spPr>
        <p:txBody>
          <a:bodyPr/>
          <a:lstStyle/>
          <a:p>
            <a:pPr marL="571500" indent="-571500">
              <a:buFont typeface="Arial" charset="0"/>
              <a:buChar char="•"/>
            </a:pPr>
            <a:r>
              <a:rPr lang="en-US" dirty="0"/>
              <a:t>Write good descriptive page titles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/>
              <a:t>Include a few introductory sentences at the top of a page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/>
              <a:t>Include a mix of </a:t>
            </a:r>
            <a:r>
              <a:rPr lang="en-US" dirty="0" smtClean="0"/>
              <a:t>headings, text</a:t>
            </a:r>
            <a:r>
              <a:rPr lang="en-US" dirty="0"/>
              <a:t>, links </a:t>
            </a:r>
            <a:r>
              <a:rPr lang="en-US" dirty="0" smtClean="0"/>
              <a:t>and images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Follow best practices for images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Use link colors only on links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Use default fonts, don’t introduce new fonts</a:t>
            </a:r>
          </a:p>
          <a:p>
            <a:pPr marL="571500" indent="-571500"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Content Strategy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815" y="3143262"/>
            <a:ext cx="2596426" cy="259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1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UNL_PPT_Template_EXT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inion Pro Caption"/>
        <a:ea typeface="Minion Pro Caption"/>
        <a:cs typeface="Minion Pro Caption"/>
      </a:majorFont>
      <a:minorFont>
        <a:latin typeface="Minion Pro Caption"/>
        <a:ea typeface="Minion Pro Caption"/>
        <a:cs typeface="Minion Pro Captio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all" spc="200" normalizeH="0" baseline="0">
            <a:ln>
              <a:noFill/>
            </a:ln>
            <a:solidFill>
              <a:srgbClr val="000000"/>
            </a:solidFill>
            <a:effectLst/>
            <a:uFillTx/>
            <a:latin typeface="URW Grotesk T Bold Condensed"/>
            <a:ea typeface="URW Grotesk T Bold Condensed"/>
            <a:cs typeface="URW Grotesk T Bold Condensed"/>
            <a:sym typeface="URW Grotesk T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all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URW Grotesk T Light Condensed"/>
            <a:ea typeface="URW Grotesk T Light Condensed"/>
            <a:cs typeface="URW Grotesk T Light Condensed"/>
            <a:sym typeface="URW Grotesk T Light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UNL_PPT_Template_EXT_2014" id="{6A0106CB-7366-BB49-8CA3-3CB9C170F5B3}" vid="{2E9141CC-D372-3549-A253-06306D557DA1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inion Pro Caption"/>
        <a:ea typeface="Minion Pro Caption"/>
        <a:cs typeface="Minion Pro Caption"/>
      </a:majorFont>
      <a:minorFont>
        <a:latin typeface="Minion Pro Caption"/>
        <a:ea typeface="Minion Pro Caption"/>
        <a:cs typeface="Minion Pro Captio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all" spc="200" normalizeH="0" baseline="0">
            <a:ln>
              <a:noFill/>
            </a:ln>
            <a:solidFill>
              <a:srgbClr val="000000"/>
            </a:solidFill>
            <a:effectLst/>
            <a:uFillTx/>
            <a:latin typeface="URW Grotesk T Bold Condensed"/>
            <a:ea typeface="URW Grotesk T Bold Condensed"/>
            <a:cs typeface="URW Grotesk T Bold Condensed"/>
            <a:sym typeface="URW Grotesk T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all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URW Grotesk T Light Condensed"/>
            <a:ea typeface="URW Grotesk T Light Condensed"/>
            <a:cs typeface="URW Grotesk T Light Condensed"/>
            <a:sym typeface="URW Grotesk T Light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32371</TotalTime>
  <Words>969</Words>
  <Application>Microsoft Macintosh PowerPoint</Application>
  <PresentationFormat>Custom</PresentationFormat>
  <Paragraphs>187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Avenir Roman</vt:lpstr>
      <vt:lpstr>Minion Pro</vt:lpstr>
      <vt:lpstr>Minion Pro Caption</vt:lpstr>
      <vt:lpstr>Minion Pro Semibold</vt:lpstr>
      <vt:lpstr>URW Grotesk T Bold Condensed</vt:lpstr>
      <vt:lpstr>URW Grotesk T Light Condensed</vt:lpstr>
      <vt:lpstr>UNL_PPT_Template_EXT</vt:lpstr>
      <vt:lpstr>County Website Content Management System</vt:lpstr>
      <vt:lpstr>Content Strategy </vt:lpstr>
      <vt:lpstr>Why do you need a content strategy?</vt:lpstr>
      <vt:lpstr>Which content is of interest to your target audience? </vt:lpstr>
      <vt:lpstr>PowerPoint Presentation</vt:lpstr>
      <vt:lpstr>Get Content</vt:lpstr>
      <vt:lpstr>Determine Where Content Should Go on the Site</vt:lpstr>
      <vt:lpstr>PowerPoint Presentation</vt:lpstr>
      <vt:lpstr>Add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Featured Promo Image</vt:lpstr>
      <vt:lpstr>Which anchor text (in red) is the best choice to link to http://extension.unl.edu?</vt:lpstr>
      <vt:lpstr>PowerPoint Presentation</vt:lpstr>
      <vt:lpstr>Link to the Original source</vt:lpstr>
      <vt:lpstr>PowerPoint Presentation</vt:lpstr>
      <vt:lpstr>PowerPoint Presentation</vt:lpstr>
      <vt:lpstr>PDFs</vt:lpstr>
      <vt:lpstr>PowerPoint Presentation</vt:lpstr>
      <vt:lpstr>Web Accessibility</vt:lpstr>
      <vt:lpstr>Colors</vt:lpstr>
      <vt:lpstr>Promote Content</vt:lpstr>
      <vt:lpstr>Online Resources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Strategies</dc:title>
  <dc:creator>Anne Holz</dc:creator>
  <cp:lastModifiedBy>Anne Holz</cp:lastModifiedBy>
  <cp:revision>767</cp:revision>
  <dcterms:created xsi:type="dcterms:W3CDTF">2016-02-01T19:08:07Z</dcterms:created>
  <dcterms:modified xsi:type="dcterms:W3CDTF">2016-10-07T04:41:01Z</dcterms:modified>
</cp:coreProperties>
</file>