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Lst>
  <p:notesMasterIdLst>
    <p:notesMasterId r:id="rId130"/>
  </p:notesMasterIdLst>
  <p:sldIdLst>
    <p:sldId id="363" r:id="rId12"/>
    <p:sldId id="374" r:id="rId13"/>
    <p:sldId id="296" r:id="rId14"/>
    <p:sldId id="368" r:id="rId15"/>
    <p:sldId id="301" r:id="rId16"/>
    <p:sldId id="298" r:id="rId17"/>
    <p:sldId id="299" r:id="rId18"/>
    <p:sldId id="295" r:id="rId19"/>
    <p:sldId id="364" r:id="rId20"/>
    <p:sldId id="360" r:id="rId21"/>
    <p:sldId id="361" r:id="rId22"/>
    <p:sldId id="362" r:id="rId23"/>
    <p:sldId id="297" r:id="rId24"/>
    <p:sldId id="300" r:id="rId25"/>
    <p:sldId id="371" r:id="rId26"/>
    <p:sldId id="370" r:id="rId27"/>
    <p:sldId id="372" r:id="rId28"/>
    <p:sldId id="373" r:id="rId29"/>
    <p:sldId id="262" r:id="rId30"/>
    <p:sldId id="264" r:id="rId31"/>
    <p:sldId id="266" r:id="rId32"/>
    <p:sldId id="263" r:id="rId33"/>
    <p:sldId id="267" r:id="rId34"/>
    <p:sldId id="265" r:id="rId35"/>
    <p:sldId id="269" r:id="rId36"/>
    <p:sldId id="272" r:id="rId37"/>
    <p:sldId id="273" r:id="rId38"/>
    <p:sldId id="274" r:id="rId39"/>
    <p:sldId id="275" r:id="rId40"/>
    <p:sldId id="375" r:id="rId41"/>
    <p:sldId id="276" r:id="rId42"/>
    <p:sldId id="277" r:id="rId43"/>
    <p:sldId id="278" r:id="rId44"/>
    <p:sldId id="281" r:id="rId45"/>
    <p:sldId id="282" r:id="rId46"/>
    <p:sldId id="283" r:id="rId47"/>
    <p:sldId id="284" r:id="rId48"/>
    <p:sldId id="285" r:id="rId49"/>
    <p:sldId id="286" r:id="rId50"/>
    <p:sldId id="288" r:id="rId51"/>
    <p:sldId id="302" r:id="rId52"/>
    <p:sldId id="305" r:id="rId53"/>
    <p:sldId id="308" r:id="rId54"/>
    <p:sldId id="307" r:id="rId55"/>
    <p:sldId id="369" r:id="rId56"/>
    <p:sldId id="310" r:id="rId57"/>
    <p:sldId id="306" r:id="rId58"/>
    <p:sldId id="313" r:id="rId59"/>
    <p:sldId id="365" r:id="rId60"/>
    <p:sldId id="366" r:id="rId61"/>
    <p:sldId id="367" r:id="rId62"/>
    <p:sldId id="309" r:id="rId63"/>
    <p:sldId id="311" r:id="rId64"/>
    <p:sldId id="312" r:id="rId65"/>
    <p:sldId id="314" r:id="rId66"/>
    <p:sldId id="343" r:id="rId67"/>
    <p:sldId id="345" r:id="rId68"/>
    <p:sldId id="347" r:id="rId69"/>
    <p:sldId id="344" r:id="rId70"/>
    <p:sldId id="341" r:id="rId71"/>
    <p:sldId id="346" r:id="rId72"/>
    <p:sldId id="342" r:id="rId73"/>
    <p:sldId id="350" r:id="rId74"/>
    <p:sldId id="348" r:id="rId75"/>
    <p:sldId id="319" r:id="rId76"/>
    <p:sldId id="320" r:id="rId77"/>
    <p:sldId id="322" r:id="rId78"/>
    <p:sldId id="323" r:id="rId79"/>
    <p:sldId id="325" r:id="rId80"/>
    <p:sldId id="324" r:id="rId81"/>
    <p:sldId id="321" r:id="rId82"/>
    <p:sldId id="326" r:id="rId83"/>
    <p:sldId id="257" r:id="rId84"/>
    <p:sldId id="260" r:id="rId85"/>
    <p:sldId id="287" r:id="rId86"/>
    <p:sldId id="331" r:id="rId87"/>
    <p:sldId id="317" r:id="rId88"/>
    <p:sldId id="337" r:id="rId89"/>
    <p:sldId id="334" r:id="rId90"/>
    <p:sldId id="376" r:id="rId91"/>
    <p:sldId id="377" r:id="rId92"/>
    <p:sldId id="294" r:id="rId93"/>
    <p:sldId id="259" r:id="rId94"/>
    <p:sldId id="270" r:id="rId95"/>
    <p:sldId id="280" r:id="rId96"/>
    <p:sldId id="338" r:id="rId97"/>
    <p:sldId id="292" r:id="rId98"/>
    <p:sldId id="271" r:id="rId99"/>
    <p:sldId id="290" r:id="rId100"/>
    <p:sldId id="279" r:id="rId101"/>
    <p:sldId id="293" r:id="rId102"/>
    <p:sldId id="268" r:id="rId103"/>
    <p:sldId id="261" r:id="rId104"/>
    <p:sldId id="330" r:id="rId105"/>
    <p:sldId id="329" r:id="rId106"/>
    <p:sldId id="328" r:id="rId107"/>
    <p:sldId id="332" r:id="rId108"/>
    <p:sldId id="335" r:id="rId109"/>
    <p:sldId id="336" r:id="rId110"/>
    <p:sldId id="340" r:id="rId111"/>
    <p:sldId id="258" r:id="rId112"/>
    <p:sldId id="289" r:id="rId113"/>
    <p:sldId id="359" r:id="rId114"/>
    <p:sldId id="351" r:id="rId115"/>
    <p:sldId id="352" r:id="rId116"/>
    <p:sldId id="303" r:id="rId117"/>
    <p:sldId id="304" r:id="rId118"/>
    <p:sldId id="333" r:id="rId119"/>
    <p:sldId id="318" r:id="rId120"/>
    <p:sldId id="291" r:id="rId121"/>
    <p:sldId id="327" r:id="rId122"/>
    <p:sldId id="315" r:id="rId123"/>
    <p:sldId id="356" r:id="rId124"/>
    <p:sldId id="353" r:id="rId125"/>
    <p:sldId id="354" r:id="rId126"/>
    <p:sldId id="355" r:id="rId127"/>
    <p:sldId id="357" r:id="rId128"/>
    <p:sldId id="378" r:id="rId129"/>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varScale="1">
        <p:scale>
          <a:sx n="99" d="100"/>
          <a:sy n="99" d="100"/>
        </p:scale>
        <p:origin x="-1254" y="4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theme" Target="theme/theme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slide" Target="slides/slide117.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13" Type="http://schemas.openxmlformats.org/officeDocument/2006/relationships/slide" Target="slides/slide102.xml"/><Relationship Id="rId118" Type="http://schemas.openxmlformats.org/officeDocument/2006/relationships/slide" Target="slides/slide107.xml"/><Relationship Id="rId126" Type="http://schemas.openxmlformats.org/officeDocument/2006/relationships/slide" Target="slides/slide115.xml"/><Relationship Id="rId13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slide" Target="slides/slide97.xml"/><Relationship Id="rId116" Type="http://schemas.openxmlformats.org/officeDocument/2006/relationships/slide" Target="slides/slide105.xml"/><Relationship Id="rId124" Type="http://schemas.openxmlformats.org/officeDocument/2006/relationships/slide" Target="slides/slide113.xml"/><Relationship Id="rId129" Type="http://schemas.openxmlformats.org/officeDocument/2006/relationships/slide" Target="slides/slide118.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slide" Target="slides/slide10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slide" Target="slides/slide103.xml"/><Relationship Id="rId119" Type="http://schemas.openxmlformats.org/officeDocument/2006/relationships/slide" Target="slides/slide108.xml"/><Relationship Id="rId127" Type="http://schemas.openxmlformats.org/officeDocument/2006/relationships/slide" Target="slides/slide11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3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presProps" Target="pres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83E80F-1ED0-4D55-818C-465157EAB27E}" type="datetimeFigureOut">
              <a:rPr lang="en-US" smtClean="0"/>
              <a:t>6/9/2016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3DF432-840A-4CD8-A43D-D333078F8B9B}" type="slidenum">
              <a:rPr lang="en-US" smtClean="0"/>
              <a:t>‹#›</a:t>
            </a:fld>
            <a:endParaRPr lang="en-US"/>
          </a:p>
        </p:txBody>
      </p:sp>
    </p:spTree>
    <p:extLst>
      <p:ext uri="{BB962C8B-B14F-4D97-AF65-F5344CB8AC3E}">
        <p14:creationId xmlns:p14="http://schemas.microsoft.com/office/powerpoint/2010/main" val="2922928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64" charset="0"/>
                <a:ea typeface="ＭＳ Ｐゴシック" pitchFamily="64" charset="-128"/>
              </a:defRPr>
            </a:lvl1pPr>
            <a:lvl2pPr marL="742950" indent="-285750">
              <a:defRPr sz="2400">
                <a:solidFill>
                  <a:schemeClr val="tx1"/>
                </a:solidFill>
                <a:latin typeface="Times" pitchFamily="64" charset="0"/>
                <a:ea typeface="ＭＳ Ｐゴシック" pitchFamily="64" charset="-128"/>
              </a:defRPr>
            </a:lvl2pPr>
            <a:lvl3pPr marL="1143000" indent="-228600">
              <a:defRPr sz="2400">
                <a:solidFill>
                  <a:schemeClr val="tx1"/>
                </a:solidFill>
                <a:latin typeface="Times" pitchFamily="64" charset="0"/>
                <a:ea typeface="ＭＳ Ｐゴシック" pitchFamily="64" charset="-128"/>
              </a:defRPr>
            </a:lvl3pPr>
            <a:lvl4pPr marL="1600200" indent="-228600">
              <a:defRPr sz="2400">
                <a:solidFill>
                  <a:schemeClr val="tx1"/>
                </a:solidFill>
                <a:latin typeface="Times" pitchFamily="64" charset="0"/>
                <a:ea typeface="ＭＳ Ｐゴシック" pitchFamily="64" charset="-128"/>
              </a:defRPr>
            </a:lvl4pPr>
            <a:lvl5pPr marL="2057400" indent="-228600">
              <a:defRPr sz="2400">
                <a:solidFill>
                  <a:schemeClr val="tx1"/>
                </a:solidFill>
                <a:latin typeface="Times" pitchFamily="64"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Times" pitchFamily="64"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Times" pitchFamily="64"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Times" pitchFamily="64"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Times" pitchFamily="64" charset="0"/>
                <a:ea typeface="ＭＳ Ｐゴシック" pitchFamily="64" charset="-128"/>
              </a:defRPr>
            </a:lvl9pPr>
          </a:lstStyle>
          <a:p>
            <a:fld id="{3C57C18B-FB80-4FFA-8B53-AB0296FCA16C}" type="slidenum">
              <a:rPr lang="en-US" sz="1200" smtClean="0">
                <a:solidFill>
                  <a:srgbClr val="000000"/>
                </a:solidFill>
              </a:rPr>
              <a:pPr/>
              <a:t>2</a:t>
            </a:fld>
            <a:endParaRPr lang="en-US" sz="1200" smtClean="0">
              <a:solidFill>
                <a:srgbClr val="000000"/>
              </a:solidFill>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pitchFamily="64" charset="0"/>
                <a:ea typeface="ＭＳ Ｐゴシック" pitchFamily="64" charset="-128"/>
              </a:rPr>
              <a:t>The larger than normal hive losses have abated and research is still identifying the complex of causal</a:t>
            </a:r>
            <a:r>
              <a:rPr lang="en-US" baseline="0" dirty="0" smtClean="0">
                <a:latin typeface="Times" pitchFamily="64" charset="0"/>
                <a:ea typeface="ＭＳ Ｐゴシック" pitchFamily="64" charset="-128"/>
              </a:rPr>
              <a:t> agents </a:t>
            </a:r>
            <a:r>
              <a:rPr lang="en-US" baseline="0" dirty="0" err="1" smtClean="0">
                <a:latin typeface="Times" pitchFamily="64" charset="0"/>
                <a:ea typeface="ＭＳ Ｐゴシック" pitchFamily="64" charset="-128"/>
              </a:rPr>
              <a:t>oc</a:t>
            </a:r>
            <a:r>
              <a:rPr lang="en-US" baseline="0" dirty="0" smtClean="0">
                <a:latin typeface="Times" pitchFamily="64" charset="0"/>
                <a:ea typeface="ＭＳ Ｐゴシック" pitchFamily="64" charset="-128"/>
              </a:rPr>
              <a:t> Colony Collapse Disorder.</a:t>
            </a:r>
            <a:endParaRPr lang="en-US" dirty="0" smtClean="0">
              <a:latin typeface="Times" pitchFamily="64" charset="0"/>
              <a:ea typeface="ＭＳ Ｐゴシック" pitchFamily="6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Almonds in California</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16</a:t>
            </a:fld>
            <a:endParaRPr lang="en-US"/>
          </a:p>
        </p:txBody>
      </p:sp>
    </p:spTree>
    <p:extLst>
      <p:ext uri="{BB962C8B-B14F-4D97-AF65-F5344CB8AC3E}">
        <p14:creationId xmlns:p14="http://schemas.microsoft.com/office/powerpoint/2010/main" val="2026689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Bush Blueberries in Michigan and Georgia</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17</a:t>
            </a:fld>
            <a:endParaRPr lang="en-US"/>
          </a:p>
        </p:txBody>
      </p:sp>
    </p:spTree>
    <p:extLst>
      <p:ext uri="{BB962C8B-B14F-4D97-AF65-F5344CB8AC3E}">
        <p14:creationId xmlns:p14="http://schemas.microsoft.com/office/powerpoint/2010/main" val="260894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64" charset="0"/>
                <a:ea typeface="ＭＳ Ｐゴシック" pitchFamily="64" charset="-128"/>
              </a:defRPr>
            </a:lvl1pPr>
            <a:lvl2pPr marL="742950" indent="-285750">
              <a:defRPr sz="2400">
                <a:solidFill>
                  <a:schemeClr val="tx1"/>
                </a:solidFill>
                <a:latin typeface="Times" pitchFamily="64" charset="0"/>
                <a:ea typeface="ＭＳ Ｐゴシック" pitchFamily="64" charset="-128"/>
              </a:defRPr>
            </a:lvl2pPr>
            <a:lvl3pPr marL="1143000" indent="-228600">
              <a:defRPr sz="2400">
                <a:solidFill>
                  <a:schemeClr val="tx1"/>
                </a:solidFill>
                <a:latin typeface="Times" pitchFamily="64" charset="0"/>
                <a:ea typeface="ＭＳ Ｐゴシック" pitchFamily="64" charset="-128"/>
              </a:defRPr>
            </a:lvl3pPr>
            <a:lvl4pPr marL="1600200" indent="-228600">
              <a:defRPr sz="2400">
                <a:solidFill>
                  <a:schemeClr val="tx1"/>
                </a:solidFill>
                <a:latin typeface="Times" pitchFamily="64" charset="0"/>
                <a:ea typeface="ＭＳ Ｐゴシック" pitchFamily="64" charset="-128"/>
              </a:defRPr>
            </a:lvl4pPr>
            <a:lvl5pPr marL="2057400" indent="-228600">
              <a:defRPr sz="2400">
                <a:solidFill>
                  <a:schemeClr val="tx1"/>
                </a:solidFill>
                <a:latin typeface="Times" pitchFamily="64"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Times" pitchFamily="64"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Times" pitchFamily="64"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Times" pitchFamily="64"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Times" pitchFamily="64" charset="0"/>
                <a:ea typeface="ＭＳ Ｐゴシック" pitchFamily="64" charset="-128"/>
              </a:defRPr>
            </a:lvl9pPr>
          </a:lstStyle>
          <a:p>
            <a:fld id="{DEDFA678-0C3F-4C22-95CB-3013F02F1054}" type="slidenum">
              <a:rPr lang="en-US" sz="1200" smtClean="0">
                <a:solidFill>
                  <a:srgbClr val="000000"/>
                </a:solidFill>
              </a:rPr>
              <a:pPr/>
              <a:t>18</a:t>
            </a:fld>
            <a:endParaRPr lang="en-US" sz="1200" smtClean="0">
              <a:solidFill>
                <a:srgbClr val="000000"/>
              </a:solidFill>
            </a:endParaRPr>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pitchFamily="64" charset="0"/>
                <a:ea typeface="ＭＳ Ｐゴシック" pitchFamily="64" charset="-128"/>
              </a:rPr>
              <a:t>Hive off pollinating season location is in the upper Midwest.</a:t>
            </a:r>
            <a:endParaRPr lang="en-US" dirty="0" smtClean="0">
              <a:latin typeface="Times" pitchFamily="64" charset="0"/>
              <a:ea typeface="ＭＳ Ｐゴシック" pitchFamily="6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species of bumble bees in Nebraska are fairly docile and calm when left alone.  There is a small ground nesting type that is quite aggressive when disturbed by mowing or tillage.</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19</a:t>
            </a:fld>
            <a:endParaRPr lang="en-US"/>
          </a:p>
        </p:txBody>
      </p:sp>
    </p:spTree>
    <p:extLst>
      <p:ext uri="{BB962C8B-B14F-4D97-AF65-F5344CB8AC3E}">
        <p14:creationId xmlns:p14="http://schemas.microsoft.com/office/powerpoint/2010/main" val="630715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 old mouse nest.</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21</a:t>
            </a:fld>
            <a:endParaRPr lang="en-US"/>
          </a:p>
        </p:txBody>
      </p:sp>
    </p:spTree>
    <p:extLst>
      <p:ext uri="{BB962C8B-B14F-4D97-AF65-F5344CB8AC3E}">
        <p14:creationId xmlns:p14="http://schemas.microsoft.com/office/powerpoint/2010/main" val="44937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insect has friends and enemies.</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22</a:t>
            </a:fld>
            <a:endParaRPr lang="en-US"/>
          </a:p>
        </p:txBody>
      </p:sp>
    </p:spTree>
    <p:extLst>
      <p:ext uri="{BB962C8B-B14F-4D97-AF65-F5344CB8AC3E}">
        <p14:creationId xmlns:p14="http://schemas.microsoft.com/office/powerpoint/2010/main" val="3069754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26</a:t>
            </a:fld>
            <a:endParaRPr lang="en-US"/>
          </a:p>
        </p:txBody>
      </p:sp>
    </p:spTree>
    <p:extLst>
      <p:ext uri="{BB962C8B-B14F-4D97-AF65-F5344CB8AC3E}">
        <p14:creationId xmlns:p14="http://schemas.microsoft.com/office/powerpoint/2010/main" val="2545412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get Extension calls about why rafters in open sheds have holes drilled in them.  </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30</a:t>
            </a:fld>
            <a:endParaRPr lang="en-US"/>
          </a:p>
        </p:txBody>
      </p:sp>
    </p:spTree>
    <p:extLst>
      <p:ext uri="{BB962C8B-B14F-4D97-AF65-F5344CB8AC3E}">
        <p14:creationId xmlns:p14="http://schemas.microsoft.com/office/powerpoint/2010/main" val="3503175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Ground nesting pollinator</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35</a:t>
            </a:fld>
            <a:endParaRPr lang="en-US"/>
          </a:p>
        </p:txBody>
      </p:sp>
    </p:spTree>
    <p:extLst>
      <p:ext uri="{BB962C8B-B14F-4D97-AF65-F5344CB8AC3E}">
        <p14:creationId xmlns:p14="http://schemas.microsoft.com/office/powerpoint/2010/main" val="2753870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Scary artwork</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40</a:t>
            </a:fld>
            <a:endParaRPr lang="en-US"/>
          </a:p>
        </p:txBody>
      </p:sp>
    </p:spTree>
    <p:extLst>
      <p:ext uri="{BB962C8B-B14F-4D97-AF65-F5344CB8AC3E}">
        <p14:creationId xmlns:p14="http://schemas.microsoft.com/office/powerpoint/2010/main" val="278414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Honeybees collect both pollen on body</a:t>
            </a:r>
            <a:r>
              <a:rPr lang="en-US" baseline="0" dirty="0" smtClean="0"/>
              <a:t> hairs and legs barbs and nectar (sugar water) from the flower.</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3</a:t>
            </a:fld>
            <a:endParaRPr lang="en-US"/>
          </a:p>
        </p:txBody>
      </p:sp>
    </p:spTree>
    <p:extLst>
      <p:ext uri="{BB962C8B-B14F-4D97-AF65-F5344CB8AC3E}">
        <p14:creationId xmlns:p14="http://schemas.microsoft.com/office/powerpoint/2010/main" val="1415065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Leafcutter bees are commercially used for alfalfa and other crops as pollinators.</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42</a:t>
            </a:fld>
            <a:endParaRPr lang="en-US"/>
          </a:p>
        </p:txBody>
      </p:sp>
    </p:spTree>
    <p:extLst>
      <p:ext uri="{BB962C8B-B14F-4D97-AF65-F5344CB8AC3E}">
        <p14:creationId xmlns:p14="http://schemas.microsoft.com/office/powerpoint/2010/main" val="2707089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 an</a:t>
            </a:r>
            <a:r>
              <a:rPr lang="en-US" baseline="0" dirty="0" smtClean="0"/>
              <a:t> enemy.</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45</a:t>
            </a:fld>
            <a:endParaRPr lang="en-US"/>
          </a:p>
        </p:txBody>
      </p:sp>
    </p:spTree>
    <p:extLst>
      <p:ext uri="{BB962C8B-B14F-4D97-AF65-F5344CB8AC3E}">
        <p14:creationId xmlns:p14="http://schemas.microsoft.com/office/powerpoint/2010/main" val="2122820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cut out a leaf disc, pack it into a tubular hole, lay female eggs</a:t>
            </a:r>
            <a:r>
              <a:rPr lang="en-US" baseline="0" dirty="0" smtClean="0"/>
              <a:t> near the bottom of the hole and male eggs near the surface.  Males emerge first.</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46</a:t>
            </a:fld>
            <a:endParaRPr lang="en-US"/>
          </a:p>
        </p:txBody>
      </p:sp>
    </p:spTree>
    <p:extLst>
      <p:ext uri="{BB962C8B-B14F-4D97-AF65-F5344CB8AC3E}">
        <p14:creationId xmlns:p14="http://schemas.microsoft.com/office/powerpoint/2010/main" val="4179366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Leefcutters</a:t>
            </a:r>
            <a:r>
              <a:rPr lang="en-US" dirty="0" smtClean="0"/>
              <a:t> generally use larger holes and sweat bee types the smaller holes.</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50</a:t>
            </a:fld>
            <a:endParaRPr lang="en-US"/>
          </a:p>
        </p:txBody>
      </p:sp>
    </p:spTree>
    <p:extLst>
      <p:ext uri="{BB962C8B-B14F-4D97-AF65-F5344CB8AC3E}">
        <p14:creationId xmlns:p14="http://schemas.microsoft.com/office/powerpoint/2010/main" val="1199113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Nectar and pollen packed in cells with egg and mudded in make up the sweat bee nest. </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63</a:t>
            </a:fld>
            <a:endParaRPr lang="en-US"/>
          </a:p>
        </p:txBody>
      </p:sp>
    </p:spTree>
    <p:extLst>
      <p:ext uri="{BB962C8B-B14F-4D97-AF65-F5344CB8AC3E}">
        <p14:creationId xmlns:p14="http://schemas.microsoft.com/office/powerpoint/2010/main" val="1674506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Mason bees are commercially available to pollinate</a:t>
            </a:r>
            <a:r>
              <a:rPr lang="en-US" baseline="0" dirty="0" smtClean="0"/>
              <a:t> or aid in honeybee pollination in apples and other tree fruits.</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68</a:t>
            </a:fld>
            <a:endParaRPr lang="en-US"/>
          </a:p>
        </p:txBody>
      </p:sp>
    </p:spTree>
    <p:extLst>
      <p:ext uri="{BB962C8B-B14F-4D97-AF65-F5344CB8AC3E}">
        <p14:creationId xmlns:p14="http://schemas.microsoft.com/office/powerpoint/2010/main" val="1559909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research</a:t>
            </a:r>
            <a:r>
              <a:rPr lang="en-US" baseline="0" dirty="0" smtClean="0"/>
              <a:t> in North Carolina found that honeybees and common pollinators are not very effective for Paw </a:t>
            </a:r>
            <a:r>
              <a:rPr lang="en-US" baseline="0" dirty="0" err="1" smtClean="0"/>
              <a:t>Paw</a:t>
            </a:r>
            <a:r>
              <a:rPr lang="en-US" baseline="0" dirty="0" smtClean="0"/>
              <a:t> trees.</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80</a:t>
            </a:fld>
            <a:endParaRPr lang="en-US"/>
          </a:p>
        </p:txBody>
      </p:sp>
    </p:spTree>
    <p:extLst>
      <p:ext uri="{BB962C8B-B14F-4D97-AF65-F5344CB8AC3E}">
        <p14:creationId xmlns:p14="http://schemas.microsoft.com/office/powerpoint/2010/main" val="2319773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carrion (dead animals) to the</a:t>
            </a:r>
            <a:r>
              <a:rPr lang="en-US" baseline="0" dirty="0" smtClean="0"/>
              <a:t> Paw </a:t>
            </a:r>
            <a:r>
              <a:rPr lang="en-US" baseline="0" dirty="0" err="1" smtClean="0"/>
              <a:t>Paw</a:t>
            </a:r>
            <a:r>
              <a:rPr lang="en-US" baseline="0" dirty="0" smtClean="0"/>
              <a:t> grove attracted Carrion beetles and blow flies which also visited the foul smelling flower aiding in pollination.</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81</a:t>
            </a:fld>
            <a:endParaRPr lang="en-US"/>
          </a:p>
        </p:txBody>
      </p:sp>
    </p:spTree>
    <p:extLst>
      <p:ext uri="{BB962C8B-B14F-4D97-AF65-F5344CB8AC3E}">
        <p14:creationId xmlns:p14="http://schemas.microsoft.com/office/powerpoint/2010/main" val="2106626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Moth and butterfly species are also good pollinators.</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84</a:t>
            </a:fld>
            <a:endParaRPr lang="en-US"/>
          </a:p>
        </p:txBody>
      </p:sp>
    </p:spTree>
    <p:extLst>
      <p:ext uri="{BB962C8B-B14F-4D97-AF65-F5344CB8AC3E}">
        <p14:creationId xmlns:p14="http://schemas.microsoft.com/office/powerpoint/2010/main" val="3451591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13 species of bats in Nebraska.  Nine stay year around and 4 migrate south in the winter months.</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109</a:t>
            </a:fld>
            <a:endParaRPr lang="en-US"/>
          </a:p>
        </p:txBody>
      </p:sp>
    </p:spTree>
    <p:extLst>
      <p:ext uri="{BB962C8B-B14F-4D97-AF65-F5344CB8AC3E}">
        <p14:creationId xmlns:p14="http://schemas.microsoft.com/office/powerpoint/2010/main" val="337461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Honey</a:t>
            </a:r>
            <a:r>
              <a:rPr lang="en-US" baseline="0" dirty="0" smtClean="0"/>
              <a:t> bees forage in fields with just pollen sources like corn fields in pollinating season.</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4</a:t>
            </a:fld>
            <a:endParaRPr lang="en-US"/>
          </a:p>
        </p:txBody>
      </p:sp>
    </p:spTree>
    <p:extLst>
      <p:ext uri="{BB962C8B-B14F-4D97-AF65-F5344CB8AC3E}">
        <p14:creationId xmlns:p14="http://schemas.microsoft.com/office/powerpoint/2010/main" val="1708403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 is the pollinator of choice in corn fields.</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116</a:t>
            </a:fld>
            <a:endParaRPr lang="en-US"/>
          </a:p>
        </p:txBody>
      </p:sp>
    </p:spTree>
    <p:extLst>
      <p:ext uri="{BB962C8B-B14F-4D97-AF65-F5344CB8AC3E}">
        <p14:creationId xmlns:p14="http://schemas.microsoft.com/office/powerpoint/2010/main" val="3910750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1519" indent="-285080">
              <a:defRPr>
                <a:solidFill>
                  <a:schemeClr val="tx1"/>
                </a:solidFill>
                <a:latin typeface="Arial" charset="0"/>
              </a:defRPr>
            </a:lvl2pPr>
            <a:lvl3pPr marL="1141878" indent="-227441">
              <a:defRPr>
                <a:solidFill>
                  <a:schemeClr val="tx1"/>
                </a:solidFill>
                <a:latin typeface="Arial" charset="0"/>
              </a:defRPr>
            </a:lvl3pPr>
            <a:lvl4pPr marL="1599875" indent="-227441">
              <a:defRPr>
                <a:solidFill>
                  <a:schemeClr val="tx1"/>
                </a:solidFill>
                <a:latin typeface="Arial" charset="0"/>
              </a:defRPr>
            </a:lvl4pPr>
            <a:lvl5pPr marL="2056314" indent="-227441">
              <a:defRPr>
                <a:solidFill>
                  <a:schemeClr val="tx1"/>
                </a:solidFill>
                <a:latin typeface="Arial" charset="0"/>
              </a:defRPr>
            </a:lvl5pPr>
            <a:lvl6pPr marL="2504965" indent="-227441" eaLnBrk="0" fontAlgn="base" hangingPunct="0">
              <a:spcBef>
                <a:spcPct val="0"/>
              </a:spcBef>
              <a:spcAft>
                <a:spcPct val="0"/>
              </a:spcAft>
              <a:defRPr>
                <a:solidFill>
                  <a:schemeClr val="tx1"/>
                </a:solidFill>
                <a:latin typeface="Arial" charset="0"/>
              </a:defRPr>
            </a:lvl6pPr>
            <a:lvl7pPr marL="2953615" indent="-227441" eaLnBrk="0" fontAlgn="base" hangingPunct="0">
              <a:spcBef>
                <a:spcPct val="0"/>
              </a:spcBef>
              <a:spcAft>
                <a:spcPct val="0"/>
              </a:spcAft>
              <a:defRPr>
                <a:solidFill>
                  <a:schemeClr val="tx1"/>
                </a:solidFill>
                <a:latin typeface="Arial" charset="0"/>
              </a:defRPr>
            </a:lvl7pPr>
            <a:lvl8pPr marL="3402265" indent="-227441" eaLnBrk="0" fontAlgn="base" hangingPunct="0">
              <a:spcBef>
                <a:spcPct val="0"/>
              </a:spcBef>
              <a:spcAft>
                <a:spcPct val="0"/>
              </a:spcAft>
              <a:defRPr>
                <a:solidFill>
                  <a:schemeClr val="tx1"/>
                </a:solidFill>
                <a:latin typeface="Arial" charset="0"/>
              </a:defRPr>
            </a:lvl8pPr>
            <a:lvl9pPr marL="3850916" indent="-227441" eaLnBrk="0" fontAlgn="base" hangingPunct="0">
              <a:spcBef>
                <a:spcPct val="0"/>
              </a:spcBef>
              <a:spcAft>
                <a:spcPct val="0"/>
              </a:spcAft>
              <a:defRPr>
                <a:solidFill>
                  <a:schemeClr val="tx1"/>
                </a:solidFill>
                <a:latin typeface="Arial" charset="0"/>
              </a:defRPr>
            </a:lvl9pPr>
          </a:lstStyle>
          <a:p>
            <a:fld id="{80F82083-7DB4-47AA-AED3-3A7EB1FB86C2}" type="slidenum">
              <a:rPr lang="en-US" altLang="en-US" smtClean="0"/>
              <a:pPr/>
              <a:t>118</a:t>
            </a:fld>
            <a:endParaRPr lang="en-US" altLang="en-US" smtClean="0"/>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Don’t hesitate to drop me an e-mail with your thought positive or negative  and any questions.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Bees are attracted to various flower colors and shapes.  Some pollinating insects are general feeders and</a:t>
            </a:r>
            <a:r>
              <a:rPr lang="en-US" baseline="0" dirty="0" smtClean="0"/>
              <a:t> some are very select.</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5</a:t>
            </a:fld>
            <a:endParaRPr lang="en-US"/>
          </a:p>
        </p:txBody>
      </p:sp>
    </p:spTree>
    <p:extLst>
      <p:ext uri="{BB962C8B-B14F-4D97-AF65-F5344CB8AC3E}">
        <p14:creationId xmlns:p14="http://schemas.microsoft.com/office/powerpoint/2010/main" val="341741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Honeybees will forage out over one mile in search</a:t>
            </a:r>
            <a:r>
              <a:rPr lang="en-US" baseline="0" dirty="0" smtClean="0"/>
              <a:t> of food sources.</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6</a:t>
            </a:fld>
            <a:endParaRPr lang="en-US"/>
          </a:p>
        </p:txBody>
      </p:sp>
    </p:spTree>
    <p:extLst>
      <p:ext uri="{BB962C8B-B14F-4D97-AF65-F5344CB8AC3E}">
        <p14:creationId xmlns:p14="http://schemas.microsoft.com/office/powerpoint/2010/main" val="346671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honey</a:t>
            </a:r>
            <a:r>
              <a:rPr lang="en-US" baseline="0" dirty="0" smtClean="0"/>
              <a:t> bee stings you, remember, don’t slap it.  Slide your thumb nail across the skin breaking off the stinger and avoid forcing the bee venom into the skin.</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9</a:t>
            </a:fld>
            <a:endParaRPr lang="en-US"/>
          </a:p>
        </p:txBody>
      </p:sp>
    </p:spTree>
    <p:extLst>
      <p:ext uri="{BB962C8B-B14F-4D97-AF65-F5344CB8AC3E}">
        <p14:creationId xmlns:p14="http://schemas.microsoft.com/office/powerpoint/2010/main" val="1011777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Significant dollars for pollination services in almonds, apples, blueberry and other crops results in bees being moves across the country.  Generally raises more income than the honey.</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10</a:t>
            </a:fld>
            <a:endParaRPr lang="en-US"/>
          </a:p>
        </p:txBody>
      </p:sp>
    </p:spTree>
    <p:extLst>
      <p:ext uri="{BB962C8B-B14F-4D97-AF65-F5344CB8AC3E}">
        <p14:creationId xmlns:p14="http://schemas.microsoft.com/office/powerpoint/2010/main" val="2783158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Strength of the hive and other factors can result in swarms on the move.  The queen in protected inside this mass of bees.  When in the open like this beekeepers have a fair chance of capturing the swarm.</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14</a:t>
            </a:fld>
            <a:endParaRPr lang="en-US"/>
          </a:p>
        </p:txBody>
      </p:sp>
    </p:spTree>
    <p:extLst>
      <p:ext uri="{BB962C8B-B14F-4D97-AF65-F5344CB8AC3E}">
        <p14:creationId xmlns:p14="http://schemas.microsoft.com/office/powerpoint/2010/main" val="2806023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Apples in Michigan, New York, Pennsylvania, and Washington need</a:t>
            </a:r>
            <a:r>
              <a:rPr lang="en-US" baseline="0" dirty="0" smtClean="0"/>
              <a:t> pollination.</a:t>
            </a:r>
            <a:endParaRPr lang="en-US" dirty="0"/>
          </a:p>
        </p:txBody>
      </p:sp>
      <p:sp>
        <p:nvSpPr>
          <p:cNvPr id="4" name="Slide Number Placeholder 3"/>
          <p:cNvSpPr>
            <a:spLocks noGrp="1"/>
          </p:cNvSpPr>
          <p:nvPr>
            <p:ph type="sldNum" sz="quarter" idx="10"/>
          </p:nvPr>
        </p:nvSpPr>
        <p:spPr/>
        <p:txBody>
          <a:bodyPr/>
          <a:lstStyle/>
          <a:p>
            <a:fld id="{D53DF432-840A-4CD8-A43D-D333078F8B9B}" type="slidenum">
              <a:rPr lang="en-US" smtClean="0"/>
              <a:t>15</a:t>
            </a:fld>
            <a:endParaRPr lang="en-US"/>
          </a:p>
        </p:txBody>
      </p:sp>
    </p:spTree>
    <p:extLst>
      <p:ext uri="{BB962C8B-B14F-4D97-AF65-F5344CB8AC3E}">
        <p14:creationId xmlns:p14="http://schemas.microsoft.com/office/powerpoint/2010/main" val="7961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672748-1929-4212-AF88-2E97D75B016B}"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86B1E-74CD-48FA-8E8B-E67D7270BC61}" type="slidenum">
              <a:rPr lang="en-US" smtClean="0"/>
              <a:t>‹#›</a:t>
            </a:fld>
            <a:endParaRPr lang="en-US"/>
          </a:p>
        </p:txBody>
      </p:sp>
    </p:spTree>
    <p:extLst>
      <p:ext uri="{BB962C8B-B14F-4D97-AF65-F5344CB8AC3E}">
        <p14:creationId xmlns:p14="http://schemas.microsoft.com/office/powerpoint/2010/main" val="3703866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72748-1929-4212-AF88-2E97D75B016B}"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86B1E-74CD-48FA-8E8B-E67D7270BC61}" type="slidenum">
              <a:rPr lang="en-US" smtClean="0"/>
              <a:t>‹#›</a:t>
            </a:fld>
            <a:endParaRPr lang="en-US"/>
          </a:p>
        </p:txBody>
      </p:sp>
    </p:spTree>
    <p:extLst>
      <p:ext uri="{BB962C8B-B14F-4D97-AF65-F5344CB8AC3E}">
        <p14:creationId xmlns:p14="http://schemas.microsoft.com/office/powerpoint/2010/main" val="231364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72748-1929-4212-AF88-2E97D75B016B}"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86B1E-74CD-48FA-8E8B-E67D7270BC61}" type="slidenum">
              <a:rPr lang="en-US" smtClean="0"/>
              <a:t>‹#›</a:t>
            </a:fld>
            <a:endParaRPr lang="en-US"/>
          </a:p>
        </p:txBody>
      </p:sp>
    </p:spTree>
    <p:extLst>
      <p:ext uri="{BB962C8B-B14F-4D97-AF65-F5344CB8AC3E}">
        <p14:creationId xmlns:p14="http://schemas.microsoft.com/office/powerpoint/2010/main" val="138606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276225" y="3032125"/>
            <a:ext cx="8556625" cy="1158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400" smtClean="0">
              <a:solidFill>
                <a:srgbClr val="000000"/>
              </a:solidFill>
              <a:latin typeface="Verdana" pitchFamily="34" charset="0"/>
            </a:endParaRPr>
          </a:p>
        </p:txBody>
      </p:sp>
      <p:grpSp>
        <p:nvGrpSpPr>
          <p:cNvPr id="5" name="Group 47"/>
          <p:cNvGrpSpPr>
            <a:grpSpLocks/>
          </p:cNvGrpSpPr>
          <p:nvPr userDrawn="1"/>
        </p:nvGrpSpPr>
        <p:grpSpPr bwMode="auto">
          <a:xfrm>
            <a:off x="0" y="-317500"/>
            <a:ext cx="9144000" cy="1049338"/>
            <a:chOff x="0" y="-200"/>
            <a:chExt cx="5760" cy="661"/>
          </a:xfrm>
        </p:grpSpPr>
        <p:sp>
          <p:nvSpPr>
            <p:cNvPr id="6" name="Rectangle 33"/>
            <p:cNvSpPr>
              <a:spLocks noChangeArrowheads="1"/>
            </p:cNvSpPr>
            <p:nvPr userDrawn="1"/>
          </p:nvSpPr>
          <p:spPr bwMode="auto">
            <a:xfrm>
              <a:off x="1548" y="1"/>
              <a:ext cx="4212" cy="458"/>
            </a:xfrm>
            <a:prstGeom prst="rect">
              <a:avLst/>
            </a:prstGeom>
            <a:gradFill rotWithShape="1">
              <a:gsLst>
                <a:gs pos="0">
                  <a:schemeClr val="tx1"/>
                </a:gs>
                <a:gs pos="100000">
                  <a:srgbClr val="969696"/>
                </a:gs>
              </a:gsLst>
              <a:lin ang="0" scaled="1"/>
            </a:gradFill>
            <a:ln>
              <a:noFill/>
            </a:ln>
            <a:effectLst/>
            <a:extLs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 smtClean="0">
                <a:solidFill>
                  <a:srgbClr val="000000"/>
                </a:solidFill>
                <a:latin typeface="Verdana" pitchFamily="34" charset="0"/>
              </a:endParaRPr>
            </a:p>
          </p:txBody>
        </p:sp>
        <p:sp>
          <p:nvSpPr>
            <p:cNvPr id="7" name="Rectangle 32"/>
            <p:cNvSpPr>
              <a:spLocks noChangeArrowheads="1"/>
            </p:cNvSpPr>
            <p:nvPr userDrawn="1"/>
          </p:nvSpPr>
          <p:spPr bwMode="auto">
            <a:xfrm>
              <a:off x="0" y="1"/>
              <a:ext cx="2309" cy="460"/>
            </a:xfrm>
            <a:prstGeom prst="rect">
              <a:avLst/>
            </a:prstGeom>
            <a:solidFill>
              <a:schemeClr val="tx1"/>
            </a:solidFill>
            <a:ln>
              <a:noFill/>
            </a:ln>
            <a:effectLst/>
            <a:extLs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 smtClean="0">
                <a:solidFill>
                  <a:srgbClr val="000000"/>
                </a:solidFill>
                <a:latin typeface="Verdana" pitchFamily="34" charset="0"/>
              </a:endParaRPr>
            </a:p>
          </p:txBody>
        </p:sp>
        <p:pic>
          <p:nvPicPr>
            <p:cNvPr id="8" name="Picture 43" descr="Ext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 y="-200"/>
              <a:ext cx="2014"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8"/>
            <p:cNvSpPr>
              <a:spLocks noChangeArrowheads="1"/>
            </p:cNvSpPr>
            <p:nvPr userDrawn="1"/>
          </p:nvSpPr>
          <p:spPr bwMode="auto">
            <a:xfrm>
              <a:off x="0" y="0"/>
              <a:ext cx="3689" cy="39"/>
            </a:xfrm>
            <a:prstGeom prst="rect">
              <a:avLst/>
            </a:prstGeom>
            <a:solidFill>
              <a:srgbClr val="FF0000"/>
            </a:solidFill>
            <a:ln>
              <a:noFill/>
            </a:ln>
            <a:effectLst/>
            <a:extLs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 smtClean="0">
                <a:solidFill>
                  <a:srgbClr val="000000"/>
                </a:solidFill>
                <a:latin typeface="Verdana" pitchFamily="34" charset="0"/>
              </a:endParaRPr>
            </a:p>
          </p:txBody>
        </p:sp>
        <p:sp>
          <p:nvSpPr>
            <p:cNvPr id="10" name="Text Box 39"/>
            <p:cNvSpPr txBox="1">
              <a:spLocks noChangeArrowheads="1"/>
            </p:cNvSpPr>
            <p:nvPr userDrawn="1"/>
          </p:nvSpPr>
          <p:spPr bwMode="auto">
            <a:xfrm>
              <a:off x="1876" y="16"/>
              <a:ext cx="2731" cy="3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sz="3200">
                  <a:solidFill>
                    <a:srgbClr val="000000"/>
                  </a:solidFill>
                </a:rPr>
                <a:t>Know how. Know</a:t>
              </a:r>
              <a:r>
                <a:rPr lang="en-US" sz="3200">
                  <a:solidFill>
                    <a:srgbClr val="000000"/>
                  </a:solidFill>
                  <a:effectLst>
                    <a:outerShdw blurRad="38100" dist="38100" dir="2700000" algn="tl">
                      <a:srgbClr val="C0C0C0"/>
                    </a:outerShdw>
                  </a:effectLst>
                </a:rPr>
                <a:t> </a:t>
              </a:r>
              <a:r>
                <a:rPr lang="en-US" sz="3200" b="1">
                  <a:solidFill>
                    <a:srgbClr val="FF0000"/>
                  </a:solidFill>
                </a:rPr>
                <a:t>now.</a:t>
              </a:r>
              <a:endParaRPr lang="en-US" sz="3200" b="1">
                <a:solidFill>
                  <a:srgbClr val="FF0000"/>
                </a:solidFill>
                <a:effectLst>
                  <a:outerShdw blurRad="38100" dist="38100" dir="2700000" algn="tl">
                    <a:srgbClr val="C0C0C0"/>
                  </a:outerShdw>
                </a:effectLst>
              </a:endParaRPr>
            </a:p>
          </p:txBody>
        </p:sp>
        <p:sp>
          <p:nvSpPr>
            <p:cNvPr id="11" name="Rectangle 40"/>
            <p:cNvSpPr>
              <a:spLocks noChangeArrowheads="1"/>
            </p:cNvSpPr>
            <p:nvPr userDrawn="1"/>
          </p:nvSpPr>
          <p:spPr bwMode="auto">
            <a:xfrm>
              <a:off x="936" y="394"/>
              <a:ext cx="4824" cy="67"/>
            </a:xfrm>
            <a:prstGeom prst="rect">
              <a:avLst/>
            </a:prstGeom>
            <a:solidFill>
              <a:srgbClr val="FF0000"/>
            </a:solidFill>
            <a:ln>
              <a:noFill/>
            </a:ln>
            <a:effectLst/>
            <a:extLs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 smtClean="0">
                <a:solidFill>
                  <a:srgbClr val="000000"/>
                </a:solidFill>
                <a:latin typeface="Verdana" pitchFamily="34" charset="0"/>
              </a:endParaRPr>
            </a:p>
          </p:txBody>
        </p:sp>
      </p:grpSp>
      <p:pic>
        <p:nvPicPr>
          <p:cNvPr id="12" name="Picture 48" descr="IANR_4C"/>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0713" y="5967413"/>
            <a:ext cx="433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p:cNvSpPr>
            <a:spLocks noGrp="1" noChangeArrowheads="1"/>
          </p:cNvSpPr>
          <p:nvPr>
            <p:ph type="ctrTitle"/>
          </p:nvPr>
        </p:nvSpPr>
        <p:spPr>
          <a:xfrm>
            <a:off x="685800" y="914400"/>
            <a:ext cx="7772400" cy="1955800"/>
          </a:xfrm>
        </p:spPr>
        <p:txBody>
          <a:bodyPr anchor="b"/>
          <a:lstStyle>
            <a:lvl1pPr algn="ctr">
              <a:defRPr/>
            </a:lvl1pPr>
          </a:lstStyle>
          <a:p>
            <a:pPr lvl="0"/>
            <a:r>
              <a:rPr lang="en-US" noProof="0" smtClean="0"/>
              <a:t>Click to edit Master title style</a:t>
            </a:r>
          </a:p>
        </p:txBody>
      </p:sp>
      <p:sp>
        <p:nvSpPr>
          <p:cNvPr id="5734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2600"/>
            </a:lvl1pPr>
          </a:lstStyle>
          <a:p>
            <a:pPr lvl="0"/>
            <a:r>
              <a:rPr lang="en-US" noProof="0" smtClean="0"/>
              <a:t>Click to edit Master subtitle style</a:t>
            </a:r>
          </a:p>
        </p:txBody>
      </p:sp>
      <p:sp>
        <p:nvSpPr>
          <p:cNvPr id="13" name="Rectangle 4"/>
          <p:cNvSpPr>
            <a:spLocks noGrp="1" noChangeArrowheads="1"/>
          </p:cNvSpPr>
          <p:nvPr>
            <p:ph type="dt" sz="half" idx="10"/>
          </p:nvPr>
        </p:nvSpPr>
        <p:spPr/>
        <p:txBody>
          <a:bodyPr/>
          <a:lstStyle>
            <a:lvl1pPr>
              <a:defRPr b="1"/>
            </a:lvl1pPr>
          </a:lstStyle>
          <a:p>
            <a:pPr>
              <a:defRPr/>
            </a:pPr>
            <a:endParaRPr lang="en-US"/>
          </a:p>
        </p:txBody>
      </p:sp>
      <p:sp>
        <p:nvSpPr>
          <p:cNvPr id="14" name="Rectangle 5"/>
          <p:cNvSpPr>
            <a:spLocks noGrp="1" noChangeArrowheads="1"/>
          </p:cNvSpPr>
          <p:nvPr>
            <p:ph type="ftr" sz="quarter" idx="11"/>
          </p:nvPr>
        </p:nvSpPr>
        <p:spPr/>
        <p:txBody>
          <a:bodyPr/>
          <a:lstStyle>
            <a:lvl1pPr>
              <a:defRPr b="1"/>
            </a:lvl1pPr>
          </a:lstStyle>
          <a:p>
            <a:pPr>
              <a:defRPr/>
            </a:pPr>
            <a:endParaRPr lang="en-US"/>
          </a:p>
        </p:txBody>
      </p:sp>
      <p:sp>
        <p:nvSpPr>
          <p:cNvPr id="15" name="Rectangle 6"/>
          <p:cNvSpPr>
            <a:spLocks noGrp="1" noChangeArrowheads="1"/>
          </p:cNvSpPr>
          <p:nvPr>
            <p:ph type="sldNum" sz="quarter" idx="12"/>
          </p:nvPr>
        </p:nvSpPr>
        <p:spPr/>
        <p:txBody>
          <a:bodyPr/>
          <a:lstStyle>
            <a:lvl1pPr>
              <a:defRPr b="1"/>
            </a:lvl1pPr>
          </a:lstStyle>
          <a:p>
            <a:pPr>
              <a:defRPr/>
            </a:pPr>
            <a:fld id="{AB04FA5A-2437-4AE2-A932-03597822F0B5}" type="slidenum">
              <a:rPr lang="en-US"/>
              <a:pPr>
                <a:defRPr/>
              </a:pPr>
              <a:t>‹#›</a:t>
            </a:fld>
            <a:endParaRPr lang="en-US"/>
          </a:p>
        </p:txBody>
      </p:sp>
    </p:spTree>
    <p:extLst>
      <p:ext uri="{BB962C8B-B14F-4D97-AF65-F5344CB8AC3E}">
        <p14:creationId xmlns:p14="http://schemas.microsoft.com/office/powerpoint/2010/main" val="716886882"/>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C2914-B76D-4444-AC6A-9A751EC44D6F}" type="datetimeFigureOut">
              <a:rPr lang="en-US" smtClean="0">
                <a:solidFill>
                  <a:prstClr val="black">
                    <a:tint val="75000"/>
                  </a:prstClr>
                </a:solidFill>
              </a:rPr>
              <a:pPr/>
              <a:t>6/9/2016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08877F-21C0-4FBB-B8DF-65341F197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274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C2914-B76D-4444-AC6A-9A751EC44D6F}" type="datetimeFigureOut">
              <a:rPr lang="en-US" smtClean="0">
                <a:solidFill>
                  <a:prstClr val="black">
                    <a:tint val="75000"/>
                  </a:prstClr>
                </a:solidFill>
              </a:rPr>
              <a:pPr/>
              <a:t>6/9/2016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08877F-21C0-4FBB-B8DF-65341F197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274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C2914-B76D-4444-AC6A-9A751EC44D6F}" type="datetimeFigureOut">
              <a:rPr lang="en-US" smtClean="0">
                <a:solidFill>
                  <a:prstClr val="black">
                    <a:tint val="75000"/>
                  </a:prstClr>
                </a:solidFill>
              </a:rPr>
              <a:pPr/>
              <a:t>6/9/2016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08877F-21C0-4FBB-B8DF-65341F197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274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C2914-B76D-4444-AC6A-9A751EC44D6F}" type="datetimeFigureOut">
              <a:rPr lang="en-US" smtClean="0">
                <a:solidFill>
                  <a:prstClr val="black">
                    <a:tint val="75000"/>
                  </a:prstClr>
                </a:solidFill>
              </a:rPr>
              <a:pPr/>
              <a:t>6/9/2016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08877F-21C0-4FBB-B8DF-65341F197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274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C2914-B76D-4444-AC6A-9A751EC44D6F}" type="datetimeFigureOut">
              <a:rPr lang="en-US" smtClean="0">
                <a:solidFill>
                  <a:prstClr val="black">
                    <a:tint val="75000"/>
                  </a:prstClr>
                </a:solidFill>
              </a:rPr>
              <a:pPr/>
              <a:t>6/9/2016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08877F-21C0-4FBB-B8DF-65341F197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274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C2914-B76D-4444-AC6A-9A751EC44D6F}" type="datetimeFigureOut">
              <a:rPr lang="en-US" smtClean="0">
                <a:solidFill>
                  <a:prstClr val="black">
                    <a:tint val="75000"/>
                  </a:prstClr>
                </a:solidFill>
              </a:rPr>
              <a:pPr/>
              <a:t>6/9/2016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08877F-21C0-4FBB-B8DF-65341F197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27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C2914-B76D-4444-AC6A-9A751EC44D6F}" type="datetimeFigureOut">
              <a:rPr lang="en-US" smtClean="0">
                <a:solidFill>
                  <a:prstClr val="black">
                    <a:tint val="75000"/>
                  </a:prstClr>
                </a:solidFill>
              </a:rPr>
              <a:pPr/>
              <a:t>6/9/2016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08877F-21C0-4FBB-B8DF-65341F197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27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72748-1929-4212-AF88-2E97D75B016B}"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86B1E-74CD-48FA-8E8B-E67D7270BC61}" type="slidenum">
              <a:rPr lang="en-US" smtClean="0"/>
              <a:t>‹#›</a:t>
            </a:fld>
            <a:endParaRPr lang="en-US"/>
          </a:p>
        </p:txBody>
      </p:sp>
    </p:spTree>
    <p:extLst>
      <p:ext uri="{BB962C8B-B14F-4D97-AF65-F5344CB8AC3E}">
        <p14:creationId xmlns:p14="http://schemas.microsoft.com/office/powerpoint/2010/main" val="33879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3BFC3A7-BD19-484E-A4E0-9E275D2F5D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675562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3BFC3A7-BD19-484E-A4E0-9E275D2F5D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67556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672748-1929-4212-AF88-2E97D75B016B}" type="datetimeFigureOut">
              <a:rPr lang="en-US" smtClean="0"/>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86B1E-74CD-48FA-8E8B-E67D7270BC61}" type="slidenum">
              <a:rPr lang="en-US" smtClean="0"/>
              <a:t>‹#›</a:t>
            </a:fld>
            <a:endParaRPr lang="en-US"/>
          </a:p>
        </p:txBody>
      </p:sp>
    </p:spTree>
    <p:extLst>
      <p:ext uri="{BB962C8B-B14F-4D97-AF65-F5344CB8AC3E}">
        <p14:creationId xmlns:p14="http://schemas.microsoft.com/office/powerpoint/2010/main" val="219901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672748-1929-4212-AF88-2E97D75B016B}" type="datetimeFigureOut">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86B1E-74CD-48FA-8E8B-E67D7270BC61}" type="slidenum">
              <a:rPr lang="en-US" smtClean="0"/>
              <a:t>‹#›</a:t>
            </a:fld>
            <a:endParaRPr lang="en-US"/>
          </a:p>
        </p:txBody>
      </p:sp>
    </p:spTree>
    <p:extLst>
      <p:ext uri="{BB962C8B-B14F-4D97-AF65-F5344CB8AC3E}">
        <p14:creationId xmlns:p14="http://schemas.microsoft.com/office/powerpoint/2010/main" val="210207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672748-1929-4212-AF88-2E97D75B016B}" type="datetimeFigureOut">
              <a:rPr lang="en-US" smtClean="0"/>
              <a:t>6/9/2016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86B1E-74CD-48FA-8E8B-E67D7270BC61}" type="slidenum">
              <a:rPr lang="en-US" smtClean="0"/>
              <a:t>‹#›</a:t>
            </a:fld>
            <a:endParaRPr lang="en-US"/>
          </a:p>
        </p:txBody>
      </p:sp>
    </p:spTree>
    <p:extLst>
      <p:ext uri="{BB962C8B-B14F-4D97-AF65-F5344CB8AC3E}">
        <p14:creationId xmlns:p14="http://schemas.microsoft.com/office/powerpoint/2010/main" val="4158477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672748-1929-4212-AF88-2E97D75B016B}" type="datetimeFigureOut">
              <a:rPr lang="en-US" smtClean="0"/>
              <a:t>6/9/2016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86B1E-74CD-48FA-8E8B-E67D7270BC61}" type="slidenum">
              <a:rPr lang="en-US" smtClean="0"/>
              <a:t>‹#›</a:t>
            </a:fld>
            <a:endParaRPr lang="en-US"/>
          </a:p>
        </p:txBody>
      </p:sp>
    </p:spTree>
    <p:extLst>
      <p:ext uri="{BB962C8B-B14F-4D97-AF65-F5344CB8AC3E}">
        <p14:creationId xmlns:p14="http://schemas.microsoft.com/office/powerpoint/2010/main" val="106528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72748-1929-4212-AF88-2E97D75B016B}" type="datetimeFigureOut">
              <a:rPr lang="en-US" smtClean="0"/>
              <a:t>6/9/2016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86B1E-74CD-48FA-8E8B-E67D7270BC61}" type="slidenum">
              <a:rPr lang="en-US" smtClean="0"/>
              <a:t>‹#›</a:t>
            </a:fld>
            <a:endParaRPr lang="en-US"/>
          </a:p>
        </p:txBody>
      </p:sp>
    </p:spTree>
    <p:extLst>
      <p:ext uri="{BB962C8B-B14F-4D97-AF65-F5344CB8AC3E}">
        <p14:creationId xmlns:p14="http://schemas.microsoft.com/office/powerpoint/2010/main" val="234515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72748-1929-4212-AF88-2E97D75B016B}" type="datetimeFigureOut">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86B1E-74CD-48FA-8E8B-E67D7270BC61}" type="slidenum">
              <a:rPr lang="en-US" smtClean="0"/>
              <a:t>‹#›</a:t>
            </a:fld>
            <a:endParaRPr lang="en-US"/>
          </a:p>
        </p:txBody>
      </p:sp>
    </p:spTree>
    <p:extLst>
      <p:ext uri="{BB962C8B-B14F-4D97-AF65-F5344CB8AC3E}">
        <p14:creationId xmlns:p14="http://schemas.microsoft.com/office/powerpoint/2010/main" val="1393943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72748-1929-4212-AF88-2E97D75B016B}" type="datetimeFigureOut">
              <a:rPr lang="en-US" smtClean="0"/>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86B1E-74CD-48FA-8E8B-E67D7270BC61}" type="slidenum">
              <a:rPr lang="en-US" smtClean="0"/>
              <a:t>‹#›</a:t>
            </a:fld>
            <a:endParaRPr lang="en-US"/>
          </a:p>
        </p:txBody>
      </p:sp>
    </p:spTree>
    <p:extLst>
      <p:ext uri="{BB962C8B-B14F-4D97-AF65-F5344CB8AC3E}">
        <p14:creationId xmlns:p14="http://schemas.microsoft.com/office/powerpoint/2010/main" val="70792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72748-1929-4212-AF88-2E97D75B016B}" type="datetimeFigureOut">
              <a:rPr lang="en-US" smtClean="0"/>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86B1E-74CD-48FA-8E8B-E67D7270BC61}" type="slidenum">
              <a:rPr lang="en-US" smtClean="0"/>
              <a:t>‹#›</a:t>
            </a:fld>
            <a:endParaRPr lang="en-US"/>
          </a:p>
        </p:txBody>
      </p:sp>
    </p:spTree>
    <p:extLst>
      <p:ext uri="{BB962C8B-B14F-4D97-AF65-F5344CB8AC3E}">
        <p14:creationId xmlns:p14="http://schemas.microsoft.com/office/powerpoint/2010/main" val="2719888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52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latin typeface="Times" pitchFamily="64" charset="0"/>
              <a:ea typeface="ＭＳ Ｐゴシック" pitchFamily="64"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latin typeface="Times" pitchFamily="64" charset="0"/>
              <a:ea typeface="ＭＳ Ｐゴシック" pitchFamily="64"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AC775C14-2702-44E3-BBC5-E51C163F48B6}" type="slidenum">
              <a:rPr lang="en-US">
                <a:solidFill>
                  <a:srgbClr val="000000"/>
                </a:solidFill>
                <a:latin typeface="Times" pitchFamily="64" charset="0"/>
                <a:ea typeface="ＭＳ Ｐゴシック" pitchFamily="64" charset="-128"/>
              </a:rPr>
              <a:pPr eaLnBrk="0" fontAlgn="base" hangingPunct="0">
                <a:spcBef>
                  <a:spcPct val="0"/>
                </a:spcBef>
                <a:spcAft>
                  <a:spcPct val="0"/>
                </a:spcAft>
                <a:defRPr/>
              </a:pPr>
              <a:t>‹#›</a:t>
            </a:fld>
            <a:endParaRPr lang="en-US">
              <a:solidFill>
                <a:srgbClr val="000000"/>
              </a:solidFill>
              <a:latin typeface="Times" pitchFamily="64" charset="0"/>
              <a:ea typeface="ＭＳ Ｐゴシック" pitchFamily="64" charset="-128"/>
            </a:endParaRPr>
          </a:p>
        </p:txBody>
      </p:sp>
      <p:sp>
        <p:nvSpPr>
          <p:cNvPr id="1031" name="Rectangle 7"/>
          <p:cNvSpPr>
            <a:spLocks noChangeArrowheads="1"/>
          </p:cNvSpPr>
          <p:nvPr/>
        </p:nvSpPr>
        <p:spPr bwMode="auto">
          <a:xfrm>
            <a:off x="228600" y="228600"/>
            <a:ext cx="8686800" cy="6400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latin typeface="Times" pitchFamily="64" charset="0"/>
              <a:ea typeface="ＭＳ Ｐゴシック" pitchFamily="64" charset="-128"/>
            </a:endParaRPr>
          </a:p>
        </p:txBody>
      </p:sp>
      <p:sp>
        <p:nvSpPr>
          <p:cNvPr id="1032" name="Rectangle 8"/>
          <p:cNvSpPr>
            <a:spLocks noChangeArrowheads="1"/>
          </p:cNvSpPr>
          <p:nvPr/>
        </p:nvSpPr>
        <p:spPr bwMode="auto">
          <a:xfrm>
            <a:off x="152400" y="152400"/>
            <a:ext cx="8839200" cy="6553200"/>
          </a:xfrm>
          <a:prstGeom prst="rect">
            <a:avLst/>
          </a:prstGeom>
          <a:noFill/>
          <a:ln w="38100">
            <a:solidFill>
              <a:srgbClr val="FCDE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latin typeface="Times" pitchFamily="64" charset="0"/>
              <a:ea typeface="ＭＳ Ｐゴシック" pitchFamily="64" charset="-128"/>
            </a:endParaRPr>
          </a:p>
        </p:txBody>
      </p:sp>
    </p:spTree>
  </p:cSld>
  <p:clrMap bg1="lt1" tx1="dk1" bg2="lt2" tx2="dk2" accent1="accent1" accent2="accent2" accent3="accent3" accent4="accent4" accent5="accent5" accent6="accent6" hlink="hlink" folHlink="folHlink"/>
  <p:sldLayoutIdLst>
    <p:sldLayoutId id="2147483677" r:id="rId1"/>
  </p:sldLayoutIdLst>
  <p:transition/>
  <p:txStyles>
    <p:titleStyle>
      <a:lvl1pPr algn="ctr"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600" b="1">
          <a:solidFill>
            <a:schemeClr val="tx2"/>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3600" b="1">
          <a:solidFill>
            <a:schemeClr val="tx2"/>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3600" b="1">
          <a:solidFill>
            <a:schemeClr val="tx2"/>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3600" b="1">
          <a:solidFill>
            <a:schemeClr val="tx2"/>
          </a:solidFill>
          <a:latin typeface="Comic Sans MS" charset="0"/>
          <a:ea typeface="ＭＳ Ｐゴシック" charset="-128"/>
          <a:cs typeface="ＭＳ Ｐゴシック" charset="-128"/>
        </a:defRPr>
      </a:lvl5pPr>
      <a:lvl6pPr marL="457200" algn="ctr" rtl="0" eaLnBrk="0" fontAlgn="base" hangingPunct="0">
        <a:spcBef>
          <a:spcPct val="0"/>
        </a:spcBef>
        <a:spcAft>
          <a:spcPct val="0"/>
        </a:spcAft>
        <a:defRPr sz="3600" b="1">
          <a:solidFill>
            <a:schemeClr val="tx2"/>
          </a:solidFill>
          <a:latin typeface="Comic Sans MS" charset="0"/>
        </a:defRPr>
      </a:lvl6pPr>
      <a:lvl7pPr marL="914400" algn="ctr" rtl="0" eaLnBrk="0" fontAlgn="base" hangingPunct="0">
        <a:spcBef>
          <a:spcPct val="0"/>
        </a:spcBef>
        <a:spcAft>
          <a:spcPct val="0"/>
        </a:spcAft>
        <a:defRPr sz="3600" b="1">
          <a:solidFill>
            <a:schemeClr val="tx2"/>
          </a:solidFill>
          <a:latin typeface="Comic Sans MS" charset="0"/>
        </a:defRPr>
      </a:lvl7pPr>
      <a:lvl8pPr marL="1371600" algn="ctr" rtl="0" eaLnBrk="0" fontAlgn="base" hangingPunct="0">
        <a:spcBef>
          <a:spcPct val="0"/>
        </a:spcBef>
        <a:spcAft>
          <a:spcPct val="0"/>
        </a:spcAft>
        <a:defRPr sz="3600" b="1">
          <a:solidFill>
            <a:schemeClr val="tx2"/>
          </a:solidFill>
          <a:latin typeface="Comic Sans MS" charset="0"/>
        </a:defRPr>
      </a:lvl8pPr>
      <a:lvl9pPr marL="1828800" algn="ctr" rtl="0" eaLnBrk="0" fontAlgn="base" hangingPunct="0">
        <a:spcBef>
          <a:spcPct val="0"/>
        </a:spcBef>
        <a:spcAft>
          <a:spcPct val="0"/>
        </a:spcAft>
        <a:defRPr sz="3600" b="1">
          <a:solidFill>
            <a:schemeClr val="tx2"/>
          </a:solidFill>
          <a:latin typeface="Comic Sans MS" charset="0"/>
        </a:defRPr>
      </a:lvl9pPr>
    </p:titleStyle>
    <p:bodyStyle>
      <a:lvl1pPr marL="342900" indent="-342900" algn="l" rtl="0" eaLnBrk="0" fontAlgn="base" hangingPunct="0">
        <a:spcBef>
          <a:spcPct val="20000"/>
        </a:spcBef>
        <a:spcAft>
          <a:spcPct val="0"/>
        </a:spcAft>
        <a:buSzPct val="125000"/>
        <a:buFont typeface="Wingdings" pitchFamily="2" charset="2"/>
        <a:buChar char="§"/>
        <a:defRPr sz="28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b="1">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b="1">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b="1">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b="1">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52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latin typeface="Times" pitchFamily="64" charset="0"/>
              <a:ea typeface="ＭＳ Ｐゴシック" pitchFamily="64"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latin typeface="Times" pitchFamily="64" charset="0"/>
              <a:ea typeface="ＭＳ Ｐゴシック" pitchFamily="64"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AC775C14-2702-44E3-BBC5-E51C163F48B6}" type="slidenum">
              <a:rPr lang="en-US">
                <a:solidFill>
                  <a:srgbClr val="000000"/>
                </a:solidFill>
                <a:latin typeface="Times" pitchFamily="64" charset="0"/>
                <a:ea typeface="ＭＳ Ｐゴシック" pitchFamily="64" charset="-128"/>
              </a:rPr>
              <a:pPr eaLnBrk="0" fontAlgn="base" hangingPunct="0">
                <a:spcBef>
                  <a:spcPct val="0"/>
                </a:spcBef>
                <a:spcAft>
                  <a:spcPct val="0"/>
                </a:spcAft>
                <a:defRPr/>
              </a:pPr>
              <a:t>‹#›</a:t>
            </a:fld>
            <a:endParaRPr lang="en-US">
              <a:solidFill>
                <a:srgbClr val="000000"/>
              </a:solidFill>
              <a:latin typeface="Times" pitchFamily="64" charset="0"/>
              <a:ea typeface="ＭＳ Ｐゴシック" pitchFamily="64" charset="-128"/>
            </a:endParaRPr>
          </a:p>
        </p:txBody>
      </p:sp>
      <p:sp>
        <p:nvSpPr>
          <p:cNvPr id="1031" name="Rectangle 7"/>
          <p:cNvSpPr>
            <a:spLocks noChangeArrowheads="1"/>
          </p:cNvSpPr>
          <p:nvPr/>
        </p:nvSpPr>
        <p:spPr bwMode="auto">
          <a:xfrm>
            <a:off x="228600" y="228600"/>
            <a:ext cx="8686800" cy="6400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latin typeface="Times" pitchFamily="64" charset="0"/>
              <a:ea typeface="ＭＳ Ｐゴシック" pitchFamily="64" charset="-128"/>
            </a:endParaRPr>
          </a:p>
        </p:txBody>
      </p:sp>
      <p:sp>
        <p:nvSpPr>
          <p:cNvPr id="1032" name="Rectangle 8"/>
          <p:cNvSpPr>
            <a:spLocks noChangeArrowheads="1"/>
          </p:cNvSpPr>
          <p:nvPr/>
        </p:nvSpPr>
        <p:spPr bwMode="auto">
          <a:xfrm>
            <a:off x="152400" y="152400"/>
            <a:ext cx="8839200" cy="6553200"/>
          </a:xfrm>
          <a:prstGeom prst="rect">
            <a:avLst/>
          </a:prstGeom>
          <a:noFill/>
          <a:ln w="38100">
            <a:solidFill>
              <a:srgbClr val="FCDE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smtClean="0">
              <a:solidFill>
                <a:srgbClr val="000000"/>
              </a:solidFill>
              <a:latin typeface="Times" pitchFamily="64" charset="0"/>
              <a:ea typeface="ＭＳ Ｐゴシック" pitchFamily="64" charset="-128"/>
            </a:endParaRPr>
          </a:p>
        </p:txBody>
      </p:sp>
    </p:spTree>
  </p:cSld>
  <p:clrMap bg1="lt1" tx1="dk1" bg2="lt2" tx2="dk2" accent1="accent1" accent2="accent2" accent3="accent3" accent4="accent4" accent5="accent5" accent6="accent6" hlink="hlink" folHlink="folHlink"/>
  <p:sldLayoutIdLst>
    <p:sldLayoutId id="2147483679" r:id="rId1"/>
  </p:sldLayoutIdLst>
  <p:transition/>
  <p:txStyles>
    <p:titleStyle>
      <a:lvl1pPr algn="ctr"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600" b="1">
          <a:solidFill>
            <a:schemeClr val="tx2"/>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3600" b="1">
          <a:solidFill>
            <a:schemeClr val="tx2"/>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3600" b="1">
          <a:solidFill>
            <a:schemeClr val="tx2"/>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3600" b="1">
          <a:solidFill>
            <a:schemeClr val="tx2"/>
          </a:solidFill>
          <a:latin typeface="Comic Sans MS" charset="0"/>
          <a:ea typeface="ＭＳ Ｐゴシック" charset="-128"/>
          <a:cs typeface="ＭＳ Ｐゴシック" charset="-128"/>
        </a:defRPr>
      </a:lvl5pPr>
      <a:lvl6pPr marL="457200" algn="ctr" rtl="0" eaLnBrk="0" fontAlgn="base" hangingPunct="0">
        <a:spcBef>
          <a:spcPct val="0"/>
        </a:spcBef>
        <a:spcAft>
          <a:spcPct val="0"/>
        </a:spcAft>
        <a:defRPr sz="3600" b="1">
          <a:solidFill>
            <a:schemeClr val="tx2"/>
          </a:solidFill>
          <a:latin typeface="Comic Sans MS" charset="0"/>
        </a:defRPr>
      </a:lvl6pPr>
      <a:lvl7pPr marL="914400" algn="ctr" rtl="0" eaLnBrk="0" fontAlgn="base" hangingPunct="0">
        <a:spcBef>
          <a:spcPct val="0"/>
        </a:spcBef>
        <a:spcAft>
          <a:spcPct val="0"/>
        </a:spcAft>
        <a:defRPr sz="3600" b="1">
          <a:solidFill>
            <a:schemeClr val="tx2"/>
          </a:solidFill>
          <a:latin typeface="Comic Sans MS" charset="0"/>
        </a:defRPr>
      </a:lvl7pPr>
      <a:lvl8pPr marL="1371600" algn="ctr" rtl="0" eaLnBrk="0" fontAlgn="base" hangingPunct="0">
        <a:spcBef>
          <a:spcPct val="0"/>
        </a:spcBef>
        <a:spcAft>
          <a:spcPct val="0"/>
        </a:spcAft>
        <a:defRPr sz="3600" b="1">
          <a:solidFill>
            <a:schemeClr val="tx2"/>
          </a:solidFill>
          <a:latin typeface="Comic Sans MS" charset="0"/>
        </a:defRPr>
      </a:lvl8pPr>
      <a:lvl9pPr marL="1828800" algn="ctr" rtl="0" eaLnBrk="0" fontAlgn="base" hangingPunct="0">
        <a:spcBef>
          <a:spcPct val="0"/>
        </a:spcBef>
        <a:spcAft>
          <a:spcPct val="0"/>
        </a:spcAft>
        <a:defRPr sz="3600" b="1">
          <a:solidFill>
            <a:schemeClr val="tx2"/>
          </a:solidFill>
          <a:latin typeface="Comic Sans MS" charset="0"/>
        </a:defRPr>
      </a:lvl9pPr>
    </p:titleStyle>
    <p:bodyStyle>
      <a:lvl1pPr marL="342900" indent="-342900" algn="l" rtl="0" eaLnBrk="0" fontAlgn="base" hangingPunct="0">
        <a:spcBef>
          <a:spcPct val="20000"/>
        </a:spcBef>
        <a:spcAft>
          <a:spcPct val="0"/>
        </a:spcAft>
        <a:buSzPct val="125000"/>
        <a:buFont typeface="Wingdings" pitchFamily="2" charset="2"/>
        <a:buChar char="§"/>
        <a:defRPr sz="28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b="1">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b="1">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b="1">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b="1">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Rectangle 7"/>
          <p:cNvSpPr>
            <a:spLocks noChangeArrowheads="1"/>
          </p:cNvSpPr>
          <p:nvPr/>
        </p:nvSpPr>
        <p:spPr bwMode="auto">
          <a:xfrm>
            <a:off x="0" y="0"/>
            <a:ext cx="228600" cy="68580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FFFFFF"/>
              </a:solidFill>
              <a:latin typeface="Times New Roman" pitchFamily="18" charset="0"/>
            </a:endParaRPr>
          </a:p>
        </p:txBody>
      </p:sp>
      <p:sp>
        <p:nvSpPr>
          <p:cNvPr id="12291" name="Rectangle 3"/>
          <p:cNvSpPr>
            <a:spLocks noGrp="1" noChangeArrowheads="1"/>
          </p:cNvSpPr>
          <p:nvPr>
            <p:ph type="body" idx="1"/>
          </p:nvPr>
        </p:nvSpPr>
        <p:spPr bwMode="auto">
          <a:xfrm>
            <a:off x="457200" y="1876425"/>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4"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solidFill>
                  <a:srgbClr val="FFFFFF"/>
                </a:solidFill>
              </a:defRPr>
            </a:lvl1pPr>
          </a:lstStyle>
          <a:p>
            <a:pPr fontAlgn="base">
              <a:spcBef>
                <a:spcPct val="0"/>
              </a:spcBef>
              <a:spcAft>
                <a:spcPct val="0"/>
              </a:spcAft>
              <a:defRPr/>
            </a:pPr>
            <a:endParaRPr lang="en-US">
              <a:latin typeface="Verdana" pitchFamily="34" charset="0"/>
            </a:endParaRPr>
          </a:p>
        </p:txBody>
      </p:sp>
      <p:sp>
        <p:nvSpPr>
          <p:cNvPr id="563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a:solidFill>
                  <a:srgbClr val="FFFFFF"/>
                </a:solidFill>
              </a:defRPr>
            </a:lvl1pPr>
          </a:lstStyle>
          <a:p>
            <a:pPr fontAlgn="base">
              <a:spcBef>
                <a:spcPct val="0"/>
              </a:spcBef>
              <a:spcAft>
                <a:spcPct val="0"/>
              </a:spcAft>
              <a:defRPr/>
            </a:pPr>
            <a:endParaRPr lang="en-US">
              <a:latin typeface="Verdana" pitchFamily="34" charset="0"/>
            </a:endParaRPr>
          </a:p>
        </p:txBody>
      </p:sp>
      <p:sp>
        <p:nvSpPr>
          <p:cNvPr id="56326"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0">
                <a:solidFill>
                  <a:srgbClr val="FFFFFF"/>
                </a:solidFill>
              </a:defRPr>
            </a:lvl1pPr>
          </a:lstStyle>
          <a:p>
            <a:pPr fontAlgn="base">
              <a:spcBef>
                <a:spcPct val="0"/>
              </a:spcBef>
              <a:spcAft>
                <a:spcPct val="0"/>
              </a:spcAft>
              <a:defRPr/>
            </a:pPr>
            <a:fld id="{D8DCBF0A-6C06-48BE-9D84-6928D62DCE63}" type="slidenum">
              <a:rPr lang="en-US">
                <a:latin typeface="Verdana" pitchFamily="34" charset="0"/>
              </a:rPr>
              <a:pPr fontAlgn="base">
                <a:spcBef>
                  <a:spcPct val="0"/>
                </a:spcBef>
                <a:spcAft>
                  <a:spcPct val="0"/>
                </a:spcAft>
                <a:defRPr/>
              </a:pPr>
              <a:t>‹#›</a:t>
            </a:fld>
            <a:endParaRPr lang="en-US">
              <a:latin typeface="Verdana" pitchFamily="34" charset="0"/>
            </a:endParaRPr>
          </a:p>
        </p:txBody>
      </p:sp>
      <p:sp>
        <p:nvSpPr>
          <p:cNvPr id="12295" name="Rectangle 32"/>
          <p:cNvSpPr>
            <a:spLocks noGrp="1" noChangeArrowheads="1"/>
          </p:cNvSpPr>
          <p:nvPr>
            <p:ph type="title"/>
          </p:nvPr>
        </p:nvSpPr>
        <p:spPr bwMode="auto">
          <a:xfrm>
            <a:off x="457200" y="655638"/>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422" name="Text Box 102"/>
          <p:cNvSpPr txBox="1">
            <a:spLocks noChangeArrowheads="1"/>
          </p:cNvSpPr>
          <p:nvPr userDrawn="1"/>
        </p:nvSpPr>
        <p:spPr bwMode="auto">
          <a:xfrm>
            <a:off x="352425" y="6138863"/>
            <a:ext cx="3979863" cy="7016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sz="2000" b="1">
                <a:solidFill>
                  <a:srgbClr val="000000"/>
                </a:solidFill>
              </a:rPr>
              <a:t>University of Nebraska</a:t>
            </a:r>
            <a:r>
              <a:rPr lang="en-US" sz="2000" b="1">
                <a:solidFill>
                  <a:srgbClr val="000000"/>
                </a:solidFill>
                <a:cs typeface="Arial" charset="0"/>
              </a:rPr>
              <a:t>–</a:t>
            </a:r>
            <a:r>
              <a:rPr lang="en-US" sz="2000" b="1">
                <a:solidFill>
                  <a:srgbClr val="000000"/>
                </a:solidFill>
              </a:rPr>
              <a:t>Lincoln</a:t>
            </a:r>
          </a:p>
          <a:p>
            <a:pPr eaLnBrk="0" fontAlgn="base" hangingPunct="0">
              <a:spcBef>
                <a:spcPct val="0"/>
              </a:spcBef>
              <a:spcAft>
                <a:spcPct val="0"/>
              </a:spcAft>
              <a:defRPr/>
            </a:pPr>
            <a:endParaRPr lang="en-US" sz="2000" b="1">
              <a:solidFill>
                <a:srgbClr val="FFFFFF"/>
              </a:solidFill>
              <a:effectLst>
                <a:outerShdw blurRad="38100" dist="38100" dir="2700000" algn="tl">
                  <a:srgbClr val="C0C0C0"/>
                </a:outerShdw>
              </a:effectLst>
            </a:endParaRPr>
          </a:p>
        </p:txBody>
      </p:sp>
      <p:grpSp>
        <p:nvGrpSpPr>
          <p:cNvPr id="12297" name="Group 103"/>
          <p:cNvGrpSpPr>
            <a:grpSpLocks/>
          </p:cNvGrpSpPr>
          <p:nvPr userDrawn="1"/>
        </p:nvGrpSpPr>
        <p:grpSpPr bwMode="auto">
          <a:xfrm>
            <a:off x="0" y="-317500"/>
            <a:ext cx="9144000" cy="1049338"/>
            <a:chOff x="0" y="-200"/>
            <a:chExt cx="5760" cy="661"/>
          </a:xfrm>
        </p:grpSpPr>
        <p:sp>
          <p:nvSpPr>
            <p:cNvPr id="12299" name="Rectangle 104"/>
            <p:cNvSpPr>
              <a:spLocks noChangeArrowheads="1"/>
            </p:cNvSpPr>
            <p:nvPr userDrawn="1"/>
          </p:nvSpPr>
          <p:spPr bwMode="auto">
            <a:xfrm>
              <a:off x="1548" y="1"/>
              <a:ext cx="4212" cy="458"/>
            </a:xfrm>
            <a:prstGeom prst="rect">
              <a:avLst/>
            </a:prstGeom>
            <a:gradFill rotWithShape="1">
              <a:gsLst>
                <a:gs pos="0">
                  <a:schemeClr val="tx1"/>
                </a:gs>
                <a:gs pos="100000">
                  <a:srgbClr val="969696"/>
                </a:gs>
              </a:gsLst>
              <a:lin ang="0" scaled="1"/>
            </a:gradFill>
            <a:ln>
              <a:noFill/>
            </a:ln>
            <a:effectLst/>
            <a:extLs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 smtClean="0">
                <a:solidFill>
                  <a:srgbClr val="000000"/>
                </a:solidFill>
                <a:latin typeface="Verdana" pitchFamily="34" charset="0"/>
              </a:endParaRPr>
            </a:p>
          </p:txBody>
        </p:sp>
        <p:sp>
          <p:nvSpPr>
            <p:cNvPr id="12300" name="Rectangle 105"/>
            <p:cNvSpPr>
              <a:spLocks noChangeArrowheads="1"/>
            </p:cNvSpPr>
            <p:nvPr userDrawn="1"/>
          </p:nvSpPr>
          <p:spPr bwMode="auto">
            <a:xfrm>
              <a:off x="0" y="1"/>
              <a:ext cx="2309" cy="460"/>
            </a:xfrm>
            <a:prstGeom prst="rect">
              <a:avLst/>
            </a:prstGeom>
            <a:solidFill>
              <a:schemeClr val="tx1"/>
            </a:solidFill>
            <a:ln>
              <a:noFill/>
            </a:ln>
            <a:effectLst/>
            <a:extLs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 smtClean="0">
                <a:solidFill>
                  <a:srgbClr val="000000"/>
                </a:solidFill>
                <a:latin typeface="Verdana" pitchFamily="34" charset="0"/>
              </a:endParaRPr>
            </a:p>
          </p:txBody>
        </p:sp>
        <p:pic>
          <p:nvPicPr>
            <p:cNvPr id="12301" name="Picture 106" descr="ExtBann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 y="-200"/>
              <a:ext cx="2014"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Rectangle 107"/>
            <p:cNvSpPr>
              <a:spLocks noChangeArrowheads="1"/>
            </p:cNvSpPr>
            <p:nvPr userDrawn="1"/>
          </p:nvSpPr>
          <p:spPr bwMode="auto">
            <a:xfrm>
              <a:off x="0" y="0"/>
              <a:ext cx="3689" cy="39"/>
            </a:xfrm>
            <a:prstGeom prst="rect">
              <a:avLst/>
            </a:prstGeom>
            <a:solidFill>
              <a:srgbClr val="FF0000"/>
            </a:solidFill>
            <a:ln>
              <a:noFill/>
            </a:ln>
            <a:effectLst/>
            <a:extLs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 smtClean="0">
                <a:solidFill>
                  <a:srgbClr val="000000"/>
                </a:solidFill>
                <a:latin typeface="Verdana" pitchFamily="34" charset="0"/>
              </a:endParaRPr>
            </a:p>
          </p:txBody>
        </p:sp>
        <p:sp>
          <p:nvSpPr>
            <p:cNvPr id="56428" name="Text Box 108"/>
            <p:cNvSpPr txBox="1">
              <a:spLocks noChangeArrowheads="1"/>
            </p:cNvSpPr>
            <p:nvPr userDrawn="1"/>
          </p:nvSpPr>
          <p:spPr bwMode="auto">
            <a:xfrm>
              <a:off x="1876" y="16"/>
              <a:ext cx="2731" cy="3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sz="3200">
                  <a:solidFill>
                    <a:srgbClr val="000000"/>
                  </a:solidFill>
                </a:rPr>
                <a:t>Know how. Know</a:t>
              </a:r>
              <a:r>
                <a:rPr lang="en-US" sz="3200">
                  <a:solidFill>
                    <a:srgbClr val="000000"/>
                  </a:solidFill>
                  <a:effectLst>
                    <a:outerShdw blurRad="38100" dist="38100" dir="2700000" algn="tl">
                      <a:srgbClr val="C0C0C0"/>
                    </a:outerShdw>
                  </a:effectLst>
                </a:rPr>
                <a:t> </a:t>
              </a:r>
              <a:r>
                <a:rPr lang="en-US" sz="3200" b="1">
                  <a:solidFill>
                    <a:srgbClr val="FF0000"/>
                  </a:solidFill>
                </a:rPr>
                <a:t>now.</a:t>
              </a:r>
              <a:endParaRPr lang="en-US" sz="3200" b="1">
                <a:solidFill>
                  <a:srgbClr val="FF0000"/>
                </a:solidFill>
                <a:effectLst>
                  <a:outerShdw blurRad="38100" dist="38100" dir="2700000" algn="tl">
                    <a:srgbClr val="C0C0C0"/>
                  </a:outerShdw>
                </a:effectLst>
              </a:endParaRPr>
            </a:p>
          </p:txBody>
        </p:sp>
        <p:sp>
          <p:nvSpPr>
            <p:cNvPr id="12304" name="Rectangle 109"/>
            <p:cNvSpPr>
              <a:spLocks noChangeArrowheads="1"/>
            </p:cNvSpPr>
            <p:nvPr userDrawn="1"/>
          </p:nvSpPr>
          <p:spPr bwMode="auto">
            <a:xfrm>
              <a:off x="936" y="394"/>
              <a:ext cx="4824" cy="67"/>
            </a:xfrm>
            <a:prstGeom prst="rect">
              <a:avLst/>
            </a:prstGeom>
            <a:solidFill>
              <a:srgbClr val="FF0000"/>
            </a:solidFill>
            <a:ln>
              <a:noFill/>
            </a:ln>
            <a:effectLst/>
            <a:extLs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00" smtClean="0">
                <a:solidFill>
                  <a:srgbClr val="000000"/>
                </a:solidFill>
                <a:latin typeface="Verdana" pitchFamily="34" charset="0"/>
              </a:endParaRPr>
            </a:p>
          </p:txBody>
        </p:sp>
      </p:grpSp>
      <p:pic>
        <p:nvPicPr>
          <p:cNvPr id="12298" name="Picture 111" descr="IANR_4C"/>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0713" y="5967413"/>
            <a:ext cx="433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61" r:id="rId1"/>
  </p:sldLayoutIdLst>
  <p:transition>
    <p:fade thruBlk="1"/>
  </p:transition>
  <p:timing>
    <p:tnLst>
      <p:par>
        <p:cTn id="1" dur="indefinite" restart="never" nodeType="tmRoot"/>
      </p:par>
    </p:tnLst>
  </p:timing>
  <p:txStyles>
    <p:titleStyle>
      <a:lvl1pPr algn="l" rtl="0" eaLnBrk="0" fontAlgn="base" hangingPunct="0">
        <a:spcBef>
          <a:spcPct val="0"/>
        </a:spcBef>
        <a:spcAft>
          <a:spcPct val="0"/>
        </a:spcAft>
        <a:defRPr sz="4000" b="1">
          <a:solidFill>
            <a:srgbClr val="000000"/>
          </a:solidFill>
          <a:latin typeface="+mj-lt"/>
          <a:ea typeface="+mj-ea"/>
          <a:cs typeface="+mj-cs"/>
        </a:defRPr>
      </a:lvl1pPr>
      <a:lvl2pPr algn="l" rtl="0" eaLnBrk="0" fontAlgn="base" hangingPunct="0">
        <a:spcBef>
          <a:spcPct val="0"/>
        </a:spcBef>
        <a:spcAft>
          <a:spcPct val="0"/>
        </a:spcAft>
        <a:defRPr sz="4000" b="1">
          <a:solidFill>
            <a:srgbClr val="000000"/>
          </a:solidFill>
          <a:latin typeface="Arial" charset="0"/>
        </a:defRPr>
      </a:lvl2pPr>
      <a:lvl3pPr algn="l" rtl="0" eaLnBrk="0" fontAlgn="base" hangingPunct="0">
        <a:spcBef>
          <a:spcPct val="0"/>
        </a:spcBef>
        <a:spcAft>
          <a:spcPct val="0"/>
        </a:spcAft>
        <a:defRPr sz="4000" b="1">
          <a:solidFill>
            <a:srgbClr val="000000"/>
          </a:solidFill>
          <a:latin typeface="Arial" charset="0"/>
        </a:defRPr>
      </a:lvl3pPr>
      <a:lvl4pPr algn="l" rtl="0" eaLnBrk="0" fontAlgn="base" hangingPunct="0">
        <a:spcBef>
          <a:spcPct val="0"/>
        </a:spcBef>
        <a:spcAft>
          <a:spcPct val="0"/>
        </a:spcAft>
        <a:defRPr sz="4000" b="1">
          <a:solidFill>
            <a:srgbClr val="000000"/>
          </a:solidFill>
          <a:latin typeface="Arial" charset="0"/>
        </a:defRPr>
      </a:lvl4pPr>
      <a:lvl5pPr algn="l" rtl="0" eaLnBrk="0" fontAlgn="base" hangingPunct="0">
        <a:spcBef>
          <a:spcPct val="0"/>
        </a:spcBef>
        <a:spcAft>
          <a:spcPct val="0"/>
        </a:spcAft>
        <a:defRPr sz="4000" b="1">
          <a:solidFill>
            <a:srgbClr val="000000"/>
          </a:solidFill>
          <a:latin typeface="Arial" charset="0"/>
        </a:defRPr>
      </a:lvl5pPr>
      <a:lvl6pPr marL="457200" algn="l" rtl="0" fontAlgn="base">
        <a:spcBef>
          <a:spcPct val="0"/>
        </a:spcBef>
        <a:spcAft>
          <a:spcPct val="0"/>
        </a:spcAft>
        <a:defRPr sz="4000" b="1">
          <a:solidFill>
            <a:srgbClr val="000000"/>
          </a:solidFill>
          <a:latin typeface="Arial" charset="0"/>
        </a:defRPr>
      </a:lvl6pPr>
      <a:lvl7pPr marL="914400" algn="l" rtl="0" fontAlgn="base">
        <a:spcBef>
          <a:spcPct val="0"/>
        </a:spcBef>
        <a:spcAft>
          <a:spcPct val="0"/>
        </a:spcAft>
        <a:defRPr sz="4000" b="1">
          <a:solidFill>
            <a:srgbClr val="000000"/>
          </a:solidFill>
          <a:latin typeface="Arial" charset="0"/>
        </a:defRPr>
      </a:lvl7pPr>
      <a:lvl8pPr marL="1371600" algn="l" rtl="0" fontAlgn="base">
        <a:spcBef>
          <a:spcPct val="0"/>
        </a:spcBef>
        <a:spcAft>
          <a:spcPct val="0"/>
        </a:spcAft>
        <a:defRPr sz="4000" b="1">
          <a:solidFill>
            <a:srgbClr val="000000"/>
          </a:solidFill>
          <a:latin typeface="Arial" charset="0"/>
        </a:defRPr>
      </a:lvl8pPr>
      <a:lvl9pPr marL="1828800" algn="l" rtl="0" fontAlgn="base">
        <a:spcBef>
          <a:spcPct val="0"/>
        </a:spcBef>
        <a:spcAft>
          <a:spcPct val="0"/>
        </a:spcAft>
        <a:defRPr sz="4000" b="1">
          <a:solidFill>
            <a:srgbClr val="000000"/>
          </a:solidFill>
          <a:latin typeface="Arial" charset="0"/>
        </a:defRPr>
      </a:lvl9pPr>
    </p:titleStyle>
    <p:bodyStyle>
      <a:lvl1pPr marL="342900" indent="-342900" algn="l" rtl="0" eaLnBrk="0" fontAlgn="base" hangingPunct="0">
        <a:spcBef>
          <a:spcPct val="20000"/>
        </a:spcBef>
        <a:spcAft>
          <a:spcPct val="0"/>
        </a:spcAft>
        <a:buClr>
          <a:srgbClr val="FF0000"/>
        </a:buClr>
        <a:buSzPct val="135000"/>
        <a:buFont typeface="Wingdings" pitchFamily="2" charset="2"/>
        <a:buChar char="§"/>
        <a:defRPr sz="2400" b="1">
          <a:solidFill>
            <a:srgbClr val="000000"/>
          </a:solidFill>
          <a:latin typeface="+mn-lt"/>
          <a:ea typeface="+mn-ea"/>
          <a:cs typeface="+mn-cs"/>
        </a:defRPr>
      </a:lvl1pPr>
      <a:lvl2pPr marL="742950" indent="-285750" algn="l" rtl="0" eaLnBrk="0" fontAlgn="base" hangingPunct="0">
        <a:spcBef>
          <a:spcPct val="20000"/>
        </a:spcBef>
        <a:spcAft>
          <a:spcPct val="0"/>
        </a:spcAft>
        <a:buClr>
          <a:srgbClr val="FF0000"/>
        </a:buClr>
        <a:buSzPct val="135000"/>
        <a:buFont typeface="Wingdings" pitchFamily="2" charset="2"/>
        <a:buChar char="§"/>
        <a:defRPr sz="2400" b="1">
          <a:solidFill>
            <a:srgbClr val="000000"/>
          </a:solidFill>
          <a:latin typeface="+mn-lt"/>
        </a:defRPr>
      </a:lvl2pPr>
      <a:lvl3pPr marL="1143000" indent="-228600" algn="l" rtl="0" eaLnBrk="0" fontAlgn="base" hangingPunct="0">
        <a:spcBef>
          <a:spcPct val="20000"/>
        </a:spcBef>
        <a:spcAft>
          <a:spcPct val="0"/>
        </a:spcAft>
        <a:buClr>
          <a:srgbClr val="FF0000"/>
        </a:buClr>
        <a:buSzPct val="135000"/>
        <a:buFont typeface="Wingdings" pitchFamily="2" charset="2"/>
        <a:buChar char="§"/>
        <a:defRPr sz="2400" b="1">
          <a:solidFill>
            <a:srgbClr val="000000"/>
          </a:solidFill>
          <a:latin typeface="+mn-lt"/>
        </a:defRPr>
      </a:lvl3pPr>
      <a:lvl4pPr marL="1600200" indent="-228600" algn="l" rtl="0" eaLnBrk="0" fontAlgn="base" hangingPunct="0">
        <a:spcBef>
          <a:spcPct val="20000"/>
        </a:spcBef>
        <a:spcAft>
          <a:spcPct val="0"/>
        </a:spcAft>
        <a:buClr>
          <a:srgbClr val="FF0000"/>
        </a:buClr>
        <a:buSzPct val="135000"/>
        <a:buFont typeface="Wingdings" pitchFamily="2" charset="2"/>
        <a:buChar char="§"/>
        <a:defRPr sz="2400" b="1">
          <a:solidFill>
            <a:srgbClr val="000000"/>
          </a:solidFill>
          <a:latin typeface="+mn-lt"/>
        </a:defRPr>
      </a:lvl4pPr>
      <a:lvl5pPr marL="2057400" indent="-228600" algn="l" rtl="0" eaLnBrk="0" fontAlgn="base" hangingPunct="0">
        <a:spcBef>
          <a:spcPct val="20000"/>
        </a:spcBef>
        <a:spcAft>
          <a:spcPct val="0"/>
        </a:spcAft>
        <a:buClr>
          <a:srgbClr val="FF0000"/>
        </a:buClr>
        <a:buSzPct val="135000"/>
        <a:buFont typeface="Wingdings" pitchFamily="2" charset="2"/>
        <a:buChar char="§"/>
        <a:defRPr sz="2400" b="1">
          <a:solidFill>
            <a:srgbClr val="000000"/>
          </a:solidFill>
          <a:latin typeface="+mn-lt"/>
        </a:defRPr>
      </a:lvl5pPr>
      <a:lvl6pPr marL="2514600" indent="-228600" algn="l" rtl="0" fontAlgn="base">
        <a:spcBef>
          <a:spcPct val="20000"/>
        </a:spcBef>
        <a:spcAft>
          <a:spcPct val="0"/>
        </a:spcAft>
        <a:buClr>
          <a:srgbClr val="FF0000"/>
        </a:buClr>
        <a:buSzPct val="135000"/>
        <a:buFont typeface="Wingdings" pitchFamily="2" charset="2"/>
        <a:buChar char="§"/>
        <a:defRPr sz="2400" b="1">
          <a:solidFill>
            <a:srgbClr val="000000"/>
          </a:solidFill>
          <a:latin typeface="+mn-lt"/>
        </a:defRPr>
      </a:lvl6pPr>
      <a:lvl7pPr marL="2971800" indent="-228600" algn="l" rtl="0" fontAlgn="base">
        <a:spcBef>
          <a:spcPct val="20000"/>
        </a:spcBef>
        <a:spcAft>
          <a:spcPct val="0"/>
        </a:spcAft>
        <a:buClr>
          <a:srgbClr val="FF0000"/>
        </a:buClr>
        <a:buSzPct val="135000"/>
        <a:buFont typeface="Wingdings" pitchFamily="2" charset="2"/>
        <a:buChar char="§"/>
        <a:defRPr sz="2400" b="1">
          <a:solidFill>
            <a:srgbClr val="000000"/>
          </a:solidFill>
          <a:latin typeface="+mn-lt"/>
        </a:defRPr>
      </a:lvl7pPr>
      <a:lvl8pPr marL="3429000" indent="-228600" algn="l" rtl="0" fontAlgn="base">
        <a:spcBef>
          <a:spcPct val="20000"/>
        </a:spcBef>
        <a:spcAft>
          <a:spcPct val="0"/>
        </a:spcAft>
        <a:buClr>
          <a:srgbClr val="FF0000"/>
        </a:buClr>
        <a:buSzPct val="135000"/>
        <a:buFont typeface="Wingdings" pitchFamily="2" charset="2"/>
        <a:buChar char="§"/>
        <a:defRPr sz="2400" b="1">
          <a:solidFill>
            <a:srgbClr val="000000"/>
          </a:solidFill>
          <a:latin typeface="+mn-lt"/>
        </a:defRPr>
      </a:lvl8pPr>
      <a:lvl9pPr marL="3886200" indent="-228600" algn="l" rtl="0" fontAlgn="base">
        <a:spcBef>
          <a:spcPct val="20000"/>
        </a:spcBef>
        <a:spcAft>
          <a:spcPct val="0"/>
        </a:spcAft>
        <a:buClr>
          <a:srgbClr val="FF0000"/>
        </a:buClr>
        <a:buSzPct val="135000"/>
        <a:buFont typeface="Wingdings" pitchFamily="2" charset="2"/>
        <a:buChar char="§"/>
        <a:defRPr sz="2400"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C2914-B76D-4444-AC6A-9A751EC44D6F}" type="datetimeFigureOut">
              <a:rPr lang="en-US" smtClean="0">
                <a:solidFill>
                  <a:prstClr val="black">
                    <a:tint val="75000"/>
                  </a:prstClr>
                </a:solidFill>
              </a:rPr>
              <a:pPr/>
              <a:t>6/9/2016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8877F-21C0-4FBB-B8DF-65341F197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58903"/>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C2914-B76D-4444-AC6A-9A751EC44D6F}" type="datetimeFigureOut">
              <a:rPr lang="en-US" smtClean="0">
                <a:solidFill>
                  <a:prstClr val="black">
                    <a:tint val="75000"/>
                  </a:prstClr>
                </a:solidFill>
              </a:rPr>
              <a:pPr/>
              <a:t>6/9/2016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8877F-21C0-4FBB-B8DF-65341F197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5890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C2914-B76D-4444-AC6A-9A751EC44D6F}" type="datetimeFigureOut">
              <a:rPr lang="en-US" smtClean="0">
                <a:solidFill>
                  <a:prstClr val="black">
                    <a:tint val="75000"/>
                  </a:prstClr>
                </a:solidFill>
              </a:rPr>
              <a:pPr/>
              <a:t>6/9/2016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8877F-21C0-4FBB-B8DF-65341F197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58903"/>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C2914-B76D-4444-AC6A-9A751EC44D6F}" type="datetimeFigureOut">
              <a:rPr lang="en-US" smtClean="0">
                <a:solidFill>
                  <a:prstClr val="black">
                    <a:tint val="75000"/>
                  </a:prstClr>
                </a:solidFill>
              </a:rPr>
              <a:pPr/>
              <a:t>6/9/2016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8877F-21C0-4FBB-B8DF-65341F197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5890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C2914-B76D-4444-AC6A-9A751EC44D6F}" type="datetimeFigureOut">
              <a:rPr lang="en-US" smtClean="0">
                <a:solidFill>
                  <a:prstClr val="black">
                    <a:tint val="75000"/>
                  </a:prstClr>
                </a:solidFill>
              </a:rPr>
              <a:pPr/>
              <a:t>6/9/2016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8877F-21C0-4FBB-B8DF-65341F197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58903"/>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C2914-B76D-4444-AC6A-9A751EC44D6F}" type="datetimeFigureOut">
              <a:rPr lang="en-US" smtClean="0">
                <a:solidFill>
                  <a:prstClr val="black">
                    <a:tint val="75000"/>
                  </a:prstClr>
                </a:solidFill>
              </a:rPr>
              <a:pPr/>
              <a:t>6/9/2016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8877F-21C0-4FBB-B8DF-65341F197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58903"/>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C2914-B76D-4444-AC6A-9A751EC44D6F}" type="datetimeFigureOut">
              <a:rPr lang="en-US" smtClean="0">
                <a:solidFill>
                  <a:prstClr val="black">
                    <a:tint val="75000"/>
                  </a:prstClr>
                </a:solidFill>
              </a:rPr>
              <a:pPr/>
              <a:t>6/9/2016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8877F-21C0-4FBB-B8DF-65341F197A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58903"/>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00.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07.jp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09.jp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11.jp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16.jp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18.jp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19.jp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20.jp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21.jp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23.jp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25.jpeg"/><Relationship Id="rId4" Type="http://schemas.openxmlformats.org/officeDocument/2006/relationships/hyperlink" Target="mailto:phay1@unl.edu"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82.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1684338"/>
            <a:ext cx="7772400" cy="1185862"/>
          </a:xfrm>
        </p:spPr>
        <p:txBody>
          <a:bodyPr/>
          <a:lstStyle/>
          <a:p>
            <a:pPr eaLnBrk="1" hangingPunct="1"/>
            <a:r>
              <a:rPr lang="en-US" dirty="0">
                <a:latin typeface="Times New Roman" pitchFamily="18" charset="0"/>
                <a:cs typeface="Times New Roman" pitchFamily="18" charset="0"/>
              </a:rPr>
              <a:t>Pollinators and Tubular Nesting Native Bees</a:t>
            </a:r>
            <a:endParaRPr lang="en-US" dirty="0" smtClean="0"/>
          </a:p>
        </p:txBody>
      </p:sp>
      <p:sp>
        <p:nvSpPr>
          <p:cNvPr id="40963" name="Rectangle 3"/>
          <p:cNvSpPr>
            <a:spLocks noGrp="1" noChangeArrowheads="1"/>
          </p:cNvSpPr>
          <p:nvPr>
            <p:ph type="subTitle" idx="1"/>
          </p:nvPr>
        </p:nvSpPr>
        <p:spPr/>
        <p:txBody>
          <a:bodyPr/>
          <a:lstStyle/>
          <a:p>
            <a:r>
              <a:rPr lang="en-US" sz="2800" dirty="0" smtClean="0">
                <a:latin typeface="Times New Roman" pitchFamily="18" charset="0"/>
                <a:cs typeface="Times New Roman" pitchFamily="18" charset="0"/>
              </a:rPr>
              <a:t>Paul C </a:t>
            </a:r>
            <a:r>
              <a:rPr lang="en-US" sz="2800" dirty="0">
                <a:latin typeface="Times New Roman" pitchFamily="18" charset="0"/>
                <a:cs typeface="Times New Roman" pitchFamily="18" charset="0"/>
              </a:rPr>
              <a:t>Hay</a:t>
            </a:r>
          </a:p>
          <a:p>
            <a:r>
              <a:rPr lang="en-US" sz="2800" dirty="0">
                <a:latin typeface="Times New Roman" pitchFamily="18" charset="0"/>
                <a:cs typeface="Times New Roman" pitchFamily="18" charset="0"/>
              </a:rPr>
              <a:t>University of Nebraska Lincoln</a:t>
            </a:r>
          </a:p>
          <a:p>
            <a:r>
              <a:rPr lang="en-US" sz="2800" dirty="0">
                <a:latin typeface="Times New Roman" pitchFamily="18" charset="0"/>
                <a:cs typeface="Times New Roman" pitchFamily="18" charset="0"/>
              </a:rPr>
              <a:t>Extension Educator</a:t>
            </a:r>
          </a:p>
          <a:p>
            <a:pPr eaLnBrk="1" hangingPunct="1"/>
            <a:endParaRPr lang="en-US" dirty="0" smtClean="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524000"/>
            <a:ext cx="4492592"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Honey Bee Hives</a:t>
            </a:r>
            <a:endParaRPr lang="en-US" sz="4400"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792" y="0"/>
            <a:ext cx="4572000" cy="34004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57" y="3400425"/>
            <a:ext cx="6477572" cy="3502893"/>
          </a:xfrm>
          <a:prstGeom prst="rect">
            <a:avLst/>
          </a:prstGeom>
        </p:spPr>
      </p:pic>
    </p:spTree>
    <p:extLst>
      <p:ext uri="{BB962C8B-B14F-4D97-AF65-F5344CB8AC3E}">
        <p14:creationId xmlns:p14="http://schemas.microsoft.com/office/powerpoint/2010/main" val="337682204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lfu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828800" y="0"/>
            <a:ext cx="7315200" cy="4867910"/>
          </a:xfrm>
          <a:prstGeom prst="rect">
            <a:avLst/>
          </a:prstGeom>
          <a:noFill/>
          <a:ln>
            <a:noFill/>
          </a:ln>
        </p:spPr>
      </p:pic>
      <p:sp>
        <p:nvSpPr>
          <p:cNvPr id="3" name="TextBox 2"/>
          <p:cNvSpPr txBox="1"/>
          <p:nvPr/>
        </p:nvSpPr>
        <p:spPr>
          <a:xfrm>
            <a:off x="2209800" y="5257800"/>
            <a:ext cx="457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Sulfur Butterfly</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42754229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swallowtail"/>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49388" y="0"/>
            <a:ext cx="6245225" cy="6858000"/>
          </a:xfrm>
          <a:prstGeom prst="rect">
            <a:avLst/>
          </a:prstGeom>
          <a:noFill/>
          <a:ln>
            <a:noFill/>
          </a:ln>
        </p:spPr>
      </p:pic>
      <p:sp>
        <p:nvSpPr>
          <p:cNvPr id="3" name="TextBox 2"/>
          <p:cNvSpPr txBox="1"/>
          <p:nvPr/>
        </p:nvSpPr>
        <p:spPr>
          <a:xfrm>
            <a:off x="1676400" y="5791200"/>
            <a:ext cx="54864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Black Swallowtail</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45618962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antswallowtail"/>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373" y="9525"/>
            <a:ext cx="9144000" cy="6848475"/>
          </a:xfrm>
          <a:prstGeom prst="rect">
            <a:avLst/>
          </a:prstGeom>
          <a:noFill/>
          <a:ln>
            <a:noFill/>
          </a:ln>
        </p:spPr>
      </p:pic>
      <p:sp>
        <p:nvSpPr>
          <p:cNvPr id="3" name="TextBox 2"/>
          <p:cNvSpPr txBox="1"/>
          <p:nvPr/>
        </p:nvSpPr>
        <p:spPr>
          <a:xfrm>
            <a:off x="228600" y="304800"/>
            <a:ext cx="2971800" cy="2123658"/>
          </a:xfrm>
          <a:prstGeom prst="rect">
            <a:avLst/>
          </a:prstGeom>
          <a:noFill/>
        </p:spPr>
        <p:txBody>
          <a:bodyPr wrap="square" rtlCol="0">
            <a:spAutoFit/>
          </a:bodyPr>
          <a:lstStyle/>
          <a:p>
            <a:r>
              <a:rPr lang="en-US" sz="4400" dirty="0" smtClean="0">
                <a:latin typeface="Times New Roman" pitchFamily="18" charset="0"/>
                <a:cs typeface="Times New Roman" pitchFamily="18" charset="0"/>
              </a:rPr>
              <a:t>Giant Swallowtail Butterfly</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00093193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ellowswallowtail"/>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37150"/>
          </a:xfrm>
          <a:prstGeom prst="rect">
            <a:avLst/>
          </a:prstGeom>
          <a:noFill/>
          <a:ln>
            <a:noFill/>
          </a:ln>
        </p:spPr>
      </p:pic>
      <p:sp>
        <p:nvSpPr>
          <p:cNvPr id="3" name="TextBox 2"/>
          <p:cNvSpPr txBox="1"/>
          <p:nvPr/>
        </p:nvSpPr>
        <p:spPr>
          <a:xfrm>
            <a:off x="685800" y="5718720"/>
            <a:ext cx="77724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Yellow Swallowtail Butterfly</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28110309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ite butterfly 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113463"/>
          </a:xfrm>
          <a:prstGeom prst="rect">
            <a:avLst/>
          </a:prstGeom>
          <a:noFill/>
          <a:ln>
            <a:noFill/>
          </a:ln>
        </p:spPr>
      </p:pic>
      <p:sp>
        <p:nvSpPr>
          <p:cNvPr id="3" name="TextBox 2"/>
          <p:cNvSpPr txBox="1"/>
          <p:nvPr/>
        </p:nvSpPr>
        <p:spPr>
          <a:xfrm>
            <a:off x="1066800" y="6113463"/>
            <a:ext cx="43434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White Butterfly</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9345162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ite butterfly"/>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763"/>
            <a:ext cx="9144000" cy="6848475"/>
          </a:xfrm>
          <a:prstGeom prst="rect">
            <a:avLst/>
          </a:prstGeom>
          <a:noFill/>
          <a:ln>
            <a:noFill/>
          </a:ln>
        </p:spPr>
      </p:pic>
      <p:sp>
        <p:nvSpPr>
          <p:cNvPr id="3" name="TextBox 2"/>
          <p:cNvSpPr txBox="1"/>
          <p:nvPr/>
        </p:nvSpPr>
        <p:spPr>
          <a:xfrm>
            <a:off x="228600" y="228600"/>
            <a:ext cx="4495800" cy="769441"/>
          </a:xfrm>
          <a:prstGeom prst="rect">
            <a:avLst/>
          </a:prstGeom>
          <a:solidFill>
            <a:schemeClr val="bg1"/>
          </a:solidFill>
        </p:spPr>
        <p:txBody>
          <a:bodyPr wrap="square" rtlCol="0">
            <a:spAutoFit/>
          </a:bodyPr>
          <a:lstStyle/>
          <a:p>
            <a:r>
              <a:rPr lang="en-US" sz="4400" dirty="0" smtClean="0">
                <a:latin typeface="Times New Roman" pitchFamily="18" charset="0"/>
                <a:cs typeface="Times New Roman" pitchFamily="18" charset="0"/>
              </a:rPr>
              <a:t>White Butterfly</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41999332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ummingbird 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699125"/>
          </a:xfrm>
          <a:prstGeom prst="rect">
            <a:avLst/>
          </a:prstGeom>
          <a:noFill/>
          <a:ln>
            <a:noFill/>
          </a:ln>
        </p:spPr>
      </p:pic>
      <p:sp>
        <p:nvSpPr>
          <p:cNvPr id="3" name="TextBox 2"/>
          <p:cNvSpPr txBox="1"/>
          <p:nvPr/>
        </p:nvSpPr>
        <p:spPr>
          <a:xfrm>
            <a:off x="457200" y="5867400"/>
            <a:ext cx="47244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Hummingbird</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7738303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ummingbird"/>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3999" cy="6858000"/>
          </a:xfrm>
          <a:prstGeom prst="rect">
            <a:avLst/>
          </a:prstGeom>
          <a:noFill/>
          <a:ln>
            <a:noFill/>
          </a:ln>
        </p:spPr>
      </p:pic>
      <p:sp>
        <p:nvSpPr>
          <p:cNvPr id="3" name="TextBox 2"/>
          <p:cNvSpPr txBox="1"/>
          <p:nvPr/>
        </p:nvSpPr>
        <p:spPr>
          <a:xfrm>
            <a:off x="3886200" y="5791200"/>
            <a:ext cx="4114800" cy="1046440"/>
          </a:xfrm>
          <a:prstGeom prst="rect">
            <a:avLst/>
          </a:prstGeom>
          <a:noFill/>
        </p:spPr>
        <p:txBody>
          <a:bodyPr wrap="square" rtlCol="0">
            <a:spAutoFit/>
          </a:bodyPr>
          <a:lstStyle/>
          <a:p>
            <a:r>
              <a:rPr lang="en-US" sz="4400" dirty="0">
                <a:latin typeface="Times New Roman" pitchFamily="18" charset="0"/>
                <a:cs typeface="Times New Roman" pitchFamily="18" charset="0"/>
              </a:rPr>
              <a:t>Hummingbird</a:t>
            </a:r>
          </a:p>
          <a:p>
            <a:endParaRPr lang="en-US" dirty="0"/>
          </a:p>
        </p:txBody>
      </p:sp>
    </p:spTree>
    <p:extLst>
      <p:ext uri="{BB962C8B-B14F-4D97-AF65-F5344CB8AC3E}">
        <p14:creationId xmlns:p14="http://schemas.microsoft.com/office/powerpoint/2010/main" val="31982746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by throated hummingbird"/>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138" y="-18495"/>
            <a:ext cx="9144000" cy="6084887"/>
          </a:xfrm>
          <a:prstGeom prst="rect">
            <a:avLst/>
          </a:prstGeom>
          <a:noFill/>
          <a:ln>
            <a:noFill/>
          </a:ln>
        </p:spPr>
      </p:pic>
      <p:sp>
        <p:nvSpPr>
          <p:cNvPr id="3" name="TextBox 2"/>
          <p:cNvSpPr txBox="1"/>
          <p:nvPr/>
        </p:nvSpPr>
        <p:spPr>
          <a:xfrm>
            <a:off x="8138" y="6068611"/>
            <a:ext cx="9144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Ruby Throated Hummingbird</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418000368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ng nose bat"/>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2057400" y="6097437"/>
            <a:ext cx="5029200" cy="769441"/>
          </a:xfrm>
          <a:prstGeom prst="rect">
            <a:avLst/>
          </a:prstGeom>
          <a:solidFill>
            <a:schemeClr val="bg1"/>
          </a:solidFill>
        </p:spPr>
        <p:txBody>
          <a:bodyPr wrap="square" rtlCol="0">
            <a:spAutoFit/>
          </a:bodyPr>
          <a:lstStyle/>
          <a:p>
            <a:r>
              <a:rPr lang="en-US" sz="4400" dirty="0" smtClean="0">
                <a:latin typeface="Times New Roman" pitchFamily="18" charset="0"/>
                <a:cs typeface="Times New Roman" pitchFamily="18" charset="0"/>
              </a:rPr>
              <a:t>Long Nosed Bat</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408271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4491"/>
            <a:ext cx="4953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Frames in Super</a:t>
            </a:r>
            <a:endParaRPr lang="en-US" sz="44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55040"/>
            <a:ext cx="8001000" cy="5902960"/>
          </a:xfrm>
          <a:prstGeom prst="rect">
            <a:avLst/>
          </a:prstGeom>
        </p:spPr>
      </p:pic>
    </p:spTree>
    <p:extLst>
      <p:ext uri="{BB962C8B-B14F-4D97-AF65-F5344CB8AC3E}">
        <p14:creationId xmlns:p14="http://schemas.microsoft.com/office/powerpoint/2010/main" val="17977042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ater long nosed bat"/>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22313" y="0"/>
            <a:ext cx="7699375" cy="6858000"/>
          </a:xfrm>
          <a:prstGeom prst="rect">
            <a:avLst/>
          </a:prstGeom>
          <a:noFill/>
          <a:ln>
            <a:noFill/>
          </a:ln>
        </p:spPr>
      </p:pic>
      <p:sp>
        <p:nvSpPr>
          <p:cNvPr id="3" name="TextBox 2"/>
          <p:cNvSpPr txBox="1"/>
          <p:nvPr/>
        </p:nvSpPr>
        <p:spPr>
          <a:xfrm>
            <a:off x="838200" y="6088559"/>
            <a:ext cx="8000999" cy="769441"/>
          </a:xfrm>
          <a:prstGeom prst="rect">
            <a:avLst/>
          </a:prstGeom>
          <a:solidFill>
            <a:schemeClr val="tx1"/>
          </a:solidFill>
        </p:spPr>
        <p:txBody>
          <a:bodyPr wrap="square" rtlCol="0">
            <a:spAutoFit/>
          </a:bodyPr>
          <a:lstStyle/>
          <a:p>
            <a:r>
              <a:rPr lang="en-US" sz="4400" dirty="0" smtClean="0">
                <a:solidFill>
                  <a:schemeClr val="bg1"/>
                </a:solidFill>
                <a:latin typeface="Times New Roman" pitchFamily="18" charset="0"/>
                <a:cs typeface="Times New Roman" pitchFamily="18" charset="0"/>
              </a:rPr>
              <a:t>Greater Long Nosed Bat</a:t>
            </a:r>
            <a:endParaRPr lang="en-US" sz="4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7832979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xican long-nosed bat"/>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40"/>
            <a:ext cx="9144000" cy="6858000"/>
          </a:xfrm>
          <a:prstGeom prst="rect">
            <a:avLst/>
          </a:prstGeom>
          <a:noFill/>
          <a:ln>
            <a:noFill/>
          </a:ln>
        </p:spPr>
      </p:pic>
      <p:sp>
        <p:nvSpPr>
          <p:cNvPr id="3" name="TextBox 2"/>
          <p:cNvSpPr txBox="1"/>
          <p:nvPr/>
        </p:nvSpPr>
        <p:spPr>
          <a:xfrm>
            <a:off x="5791200" y="304800"/>
            <a:ext cx="3352800" cy="2123658"/>
          </a:xfrm>
          <a:prstGeom prst="rect">
            <a:avLst/>
          </a:prstGeom>
          <a:noFill/>
        </p:spPr>
        <p:txBody>
          <a:bodyPr wrap="square" rtlCol="0">
            <a:spAutoFit/>
          </a:bodyPr>
          <a:lstStyle/>
          <a:p>
            <a:r>
              <a:rPr lang="en-US" sz="4400" dirty="0" smtClean="0">
                <a:solidFill>
                  <a:schemeClr val="bg1"/>
                </a:solidFill>
                <a:latin typeface="Times New Roman" pitchFamily="18" charset="0"/>
                <a:cs typeface="Times New Roman" pitchFamily="18" charset="0"/>
              </a:rPr>
              <a:t>Mexican Long-nosed Bat</a:t>
            </a:r>
            <a:endParaRPr lang="en-US" sz="4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8361130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sser longnosed bat"/>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59302" y="0"/>
            <a:ext cx="6767513" cy="6858000"/>
          </a:xfrm>
          <a:prstGeom prst="rect">
            <a:avLst/>
          </a:prstGeom>
          <a:noFill/>
          <a:ln>
            <a:noFill/>
          </a:ln>
        </p:spPr>
      </p:pic>
      <p:sp>
        <p:nvSpPr>
          <p:cNvPr id="3" name="TextBox 2"/>
          <p:cNvSpPr txBox="1"/>
          <p:nvPr/>
        </p:nvSpPr>
        <p:spPr>
          <a:xfrm>
            <a:off x="76200" y="1752600"/>
            <a:ext cx="2209800" cy="2800767"/>
          </a:xfrm>
          <a:prstGeom prst="rect">
            <a:avLst/>
          </a:prstGeom>
          <a:noFill/>
        </p:spPr>
        <p:txBody>
          <a:bodyPr wrap="square" rtlCol="0">
            <a:spAutoFit/>
          </a:bodyPr>
          <a:lstStyle/>
          <a:p>
            <a:r>
              <a:rPr lang="en-US" sz="4400" dirty="0" smtClean="0">
                <a:latin typeface="Times New Roman" pitchFamily="18" charset="0"/>
                <a:cs typeface="Times New Roman" pitchFamily="18" charset="0"/>
              </a:rPr>
              <a:t>Lesser Long</a:t>
            </a:r>
          </a:p>
          <a:p>
            <a:r>
              <a:rPr lang="en-US" sz="4400" dirty="0" smtClean="0">
                <a:latin typeface="Times New Roman" pitchFamily="18" charset="0"/>
                <a:cs typeface="Times New Roman" pitchFamily="18" charset="0"/>
              </a:rPr>
              <a:t>Nosed Bat</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2847036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nd"/>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763"/>
            <a:ext cx="9144000" cy="6848475"/>
          </a:xfrm>
          <a:prstGeom prst="rect">
            <a:avLst/>
          </a:prstGeom>
          <a:noFill/>
          <a:ln>
            <a:noFill/>
          </a:ln>
        </p:spPr>
      </p:pic>
      <p:sp>
        <p:nvSpPr>
          <p:cNvPr id="3" name="TextBox 2"/>
          <p:cNvSpPr txBox="1"/>
          <p:nvPr/>
        </p:nvSpPr>
        <p:spPr>
          <a:xfrm>
            <a:off x="0" y="5792742"/>
            <a:ext cx="1524000" cy="1046440"/>
          </a:xfrm>
          <a:prstGeom prst="rect">
            <a:avLst/>
          </a:prstGeom>
          <a:noFill/>
        </p:spPr>
        <p:txBody>
          <a:bodyPr wrap="square" rtlCol="0">
            <a:spAutoFit/>
          </a:bodyPr>
          <a:lstStyle/>
          <a:p>
            <a:r>
              <a:rPr lang="en-US" sz="4400" dirty="0">
                <a:solidFill>
                  <a:schemeClr val="bg1"/>
                </a:solidFill>
                <a:latin typeface="Times New Roman" pitchFamily="18" charset="0"/>
                <a:cs typeface="Times New Roman" pitchFamily="18" charset="0"/>
              </a:rPr>
              <a:t>Wind</a:t>
            </a:r>
          </a:p>
          <a:p>
            <a:endParaRPr lang="en-US" dirty="0"/>
          </a:p>
        </p:txBody>
      </p:sp>
    </p:spTree>
    <p:extLst>
      <p:ext uri="{BB962C8B-B14F-4D97-AF65-F5344CB8AC3E}">
        <p14:creationId xmlns:p14="http://schemas.microsoft.com/office/powerpoint/2010/main" val="164804526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nd 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730875"/>
          </a:xfrm>
          <a:prstGeom prst="rect">
            <a:avLst/>
          </a:prstGeom>
          <a:noFill/>
          <a:ln>
            <a:noFill/>
          </a:ln>
        </p:spPr>
      </p:pic>
      <p:sp>
        <p:nvSpPr>
          <p:cNvPr id="3" name="TextBox 2"/>
          <p:cNvSpPr txBox="1"/>
          <p:nvPr/>
        </p:nvSpPr>
        <p:spPr>
          <a:xfrm>
            <a:off x="1752600" y="5943600"/>
            <a:ext cx="20574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Wind</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74028613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nd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763"/>
            <a:ext cx="9144000" cy="6848475"/>
          </a:xfrm>
          <a:prstGeom prst="rect">
            <a:avLst/>
          </a:prstGeom>
          <a:noFill/>
          <a:ln>
            <a:noFill/>
          </a:ln>
        </p:spPr>
      </p:pic>
      <p:sp>
        <p:nvSpPr>
          <p:cNvPr id="3" name="TextBox 2"/>
          <p:cNvSpPr txBox="1"/>
          <p:nvPr/>
        </p:nvSpPr>
        <p:spPr>
          <a:xfrm>
            <a:off x="914400" y="5486400"/>
            <a:ext cx="1981200" cy="1046440"/>
          </a:xfrm>
          <a:prstGeom prst="rect">
            <a:avLst/>
          </a:prstGeom>
          <a:noFill/>
        </p:spPr>
        <p:txBody>
          <a:bodyPr wrap="square" rtlCol="0">
            <a:spAutoFit/>
          </a:bodyPr>
          <a:lstStyle/>
          <a:p>
            <a:r>
              <a:rPr lang="en-US" sz="4400" dirty="0">
                <a:latin typeface="Times New Roman" pitchFamily="18" charset="0"/>
                <a:cs typeface="Times New Roman" pitchFamily="18" charset="0"/>
              </a:rPr>
              <a:t>Wind</a:t>
            </a:r>
          </a:p>
          <a:p>
            <a:endParaRPr lang="en-US" dirty="0"/>
          </a:p>
        </p:txBody>
      </p:sp>
    </p:spTree>
    <p:extLst>
      <p:ext uri="{BB962C8B-B14F-4D97-AF65-F5344CB8AC3E}">
        <p14:creationId xmlns:p14="http://schemas.microsoft.com/office/powerpoint/2010/main" val="39291755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nd 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1836" y="0"/>
            <a:ext cx="9144000" cy="6858000"/>
          </a:xfrm>
          <a:prstGeom prst="rect">
            <a:avLst/>
          </a:prstGeom>
          <a:noFill/>
          <a:ln>
            <a:noFill/>
          </a:ln>
        </p:spPr>
      </p:pic>
      <p:sp>
        <p:nvSpPr>
          <p:cNvPr id="3" name="TextBox 2"/>
          <p:cNvSpPr txBox="1"/>
          <p:nvPr/>
        </p:nvSpPr>
        <p:spPr>
          <a:xfrm>
            <a:off x="-11836" y="5401450"/>
            <a:ext cx="3962400" cy="1477328"/>
          </a:xfrm>
          <a:prstGeom prst="rect">
            <a:avLst/>
          </a:prstGeom>
          <a:solidFill>
            <a:schemeClr val="bg1"/>
          </a:solidFill>
        </p:spPr>
        <p:txBody>
          <a:bodyPr wrap="square" rtlCol="0">
            <a:spAutoFit/>
          </a:bodyPr>
          <a:lstStyle/>
          <a:p>
            <a:r>
              <a:rPr lang="en-US" sz="7200" dirty="0">
                <a:latin typeface="Times New Roman" pitchFamily="18" charset="0"/>
                <a:cs typeface="Times New Roman" pitchFamily="18" charset="0"/>
              </a:rPr>
              <a:t>Wind</a:t>
            </a:r>
          </a:p>
          <a:p>
            <a:endParaRPr lang="en-US" dirty="0"/>
          </a:p>
        </p:txBody>
      </p:sp>
    </p:spTree>
    <p:extLst>
      <p:ext uri="{BB962C8B-B14F-4D97-AF65-F5344CB8AC3E}">
        <p14:creationId xmlns:p14="http://schemas.microsoft.com/office/powerpoint/2010/main" val="76886821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ndy"/>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5400"/>
            <a:ext cx="9144000" cy="6832600"/>
          </a:xfrm>
          <a:prstGeom prst="rect">
            <a:avLst/>
          </a:prstGeom>
          <a:noFill/>
          <a:ln>
            <a:noFill/>
          </a:ln>
        </p:spPr>
      </p:pic>
      <p:sp>
        <p:nvSpPr>
          <p:cNvPr id="3" name="TextBox 2"/>
          <p:cNvSpPr txBox="1"/>
          <p:nvPr/>
        </p:nvSpPr>
        <p:spPr>
          <a:xfrm>
            <a:off x="381000" y="5638800"/>
            <a:ext cx="1828800" cy="1046440"/>
          </a:xfrm>
          <a:prstGeom prst="rect">
            <a:avLst/>
          </a:prstGeom>
          <a:noFill/>
        </p:spPr>
        <p:txBody>
          <a:bodyPr wrap="square" rtlCol="0">
            <a:spAutoFit/>
          </a:bodyPr>
          <a:lstStyle/>
          <a:p>
            <a:r>
              <a:rPr lang="en-US" sz="4400" dirty="0">
                <a:solidFill>
                  <a:schemeClr val="bg1"/>
                </a:solidFill>
                <a:latin typeface="Times New Roman" pitchFamily="18" charset="0"/>
                <a:cs typeface="Times New Roman" pitchFamily="18" charset="0"/>
              </a:rPr>
              <a:t>Wind</a:t>
            </a:r>
          </a:p>
          <a:p>
            <a:endParaRPr lang="en-US" dirty="0"/>
          </a:p>
        </p:txBody>
      </p:sp>
    </p:spTree>
    <p:extLst>
      <p:ext uri="{BB962C8B-B14F-4D97-AF65-F5344CB8AC3E}">
        <p14:creationId xmlns:p14="http://schemas.microsoft.com/office/powerpoint/2010/main" val="269893990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UNL_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29718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609600" y="1828800"/>
            <a:ext cx="792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Tahoma" pitchFamily="34" charset="0"/>
              </a:defRPr>
            </a:lvl1pPr>
            <a:lvl2pPr marL="742950" indent="-285750">
              <a:spcBef>
                <a:spcPct val="20000"/>
              </a:spcBef>
              <a:buChar char="–"/>
              <a:defRPr sz="2800" b="1">
                <a:solidFill>
                  <a:schemeClr val="tx1"/>
                </a:solidFill>
                <a:latin typeface="Tahoma" pitchFamily="34" charset="0"/>
              </a:defRPr>
            </a:lvl2pPr>
            <a:lvl3pPr marL="1143000" indent="-228600">
              <a:spcBef>
                <a:spcPct val="20000"/>
              </a:spcBef>
              <a:buChar char="•"/>
              <a:defRPr sz="2400" b="1">
                <a:solidFill>
                  <a:schemeClr val="tx1"/>
                </a:solidFill>
                <a:latin typeface="Tahoma" pitchFamily="34" charset="0"/>
              </a:defRPr>
            </a:lvl3pPr>
            <a:lvl4pPr marL="1600200" indent="-228600">
              <a:spcBef>
                <a:spcPct val="20000"/>
              </a:spcBef>
              <a:buChar char="–"/>
              <a:defRPr sz="2000" b="1">
                <a:solidFill>
                  <a:schemeClr val="tx1"/>
                </a:solidFill>
                <a:latin typeface="Tahoma" pitchFamily="34" charset="0"/>
              </a:defRPr>
            </a:lvl4pPr>
            <a:lvl5pPr marL="2057400" indent="-228600">
              <a:spcBef>
                <a:spcPct val="20000"/>
              </a:spcBef>
              <a:buChar char="»"/>
              <a:defRPr sz="2000" b="1">
                <a:solidFill>
                  <a:schemeClr val="tx1"/>
                </a:solidFill>
                <a:latin typeface="Tahoma" pitchFamily="34" charset="0"/>
              </a:defRPr>
            </a:lvl5pPr>
            <a:lvl6pPr marL="2514600" indent="-228600" eaLnBrk="0" fontAlgn="base" hangingPunct="0">
              <a:spcBef>
                <a:spcPct val="20000"/>
              </a:spcBef>
              <a:spcAft>
                <a:spcPct val="0"/>
              </a:spcAft>
              <a:buChar char="»"/>
              <a:defRPr sz="2000" b="1">
                <a:solidFill>
                  <a:schemeClr val="tx1"/>
                </a:solidFill>
                <a:latin typeface="Tahoma" pitchFamily="34" charset="0"/>
              </a:defRPr>
            </a:lvl6pPr>
            <a:lvl7pPr marL="2971800" indent="-228600" eaLnBrk="0" fontAlgn="base" hangingPunct="0">
              <a:spcBef>
                <a:spcPct val="20000"/>
              </a:spcBef>
              <a:spcAft>
                <a:spcPct val="0"/>
              </a:spcAft>
              <a:buChar char="»"/>
              <a:defRPr sz="2000" b="1">
                <a:solidFill>
                  <a:schemeClr val="tx1"/>
                </a:solidFill>
                <a:latin typeface="Tahoma" pitchFamily="34" charset="0"/>
              </a:defRPr>
            </a:lvl7pPr>
            <a:lvl8pPr marL="3429000" indent="-228600" eaLnBrk="0" fontAlgn="base" hangingPunct="0">
              <a:spcBef>
                <a:spcPct val="20000"/>
              </a:spcBef>
              <a:spcAft>
                <a:spcPct val="0"/>
              </a:spcAft>
              <a:buChar char="»"/>
              <a:defRPr sz="2000" b="1">
                <a:solidFill>
                  <a:schemeClr val="tx1"/>
                </a:solidFill>
                <a:latin typeface="Tahoma" pitchFamily="34" charset="0"/>
              </a:defRPr>
            </a:lvl8pPr>
            <a:lvl9pPr marL="3886200" indent="-228600" eaLnBrk="0" fontAlgn="base" hangingPunct="0">
              <a:spcBef>
                <a:spcPct val="20000"/>
              </a:spcBef>
              <a:spcAft>
                <a:spcPct val="0"/>
              </a:spcAft>
              <a:buChar char="»"/>
              <a:defRPr sz="2000" b="1">
                <a:solidFill>
                  <a:schemeClr val="tx1"/>
                </a:solidFill>
                <a:latin typeface="Tahoma" pitchFamily="34" charset="0"/>
              </a:defRPr>
            </a:lvl9pPr>
          </a:lstStyle>
          <a:p>
            <a:pPr algn="ctr">
              <a:spcBef>
                <a:spcPct val="50000"/>
              </a:spcBef>
              <a:buFontTx/>
              <a:buNone/>
            </a:pPr>
            <a:r>
              <a:rPr lang="en-US" altLang="en-US" sz="4400" b="0">
                <a:solidFill>
                  <a:srgbClr val="CC0000"/>
                </a:solidFill>
                <a:latin typeface="Impact" pitchFamily="34" charset="0"/>
              </a:rPr>
              <a:t>QUESTIONS</a:t>
            </a:r>
          </a:p>
        </p:txBody>
      </p:sp>
      <p:sp>
        <p:nvSpPr>
          <p:cNvPr id="73732" name="Text Box 4"/>
          <p:cNvSpPr txBox="1">
            <a:spLocks noChangeArrowheads="1"/>
          </p:cNvSpPr>
          <p:nvPr/>
        </p:nvSpPr>
        <p:spPr bwMode="auto">
          <a:xfrm>
            <a:off x="4191000" y="2514600"/>
            <a:ext cx="41910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Tahoma" pitchFamily="34" charset="0"/>
              </a:defRPr>
            </a:lvl1pPr>
            <a:lvl2pPr marL="742950" indent="-285750">
              <a:spcBef>
                <a:spcPct val="20000"/>
              </a:spcBef>
              <a:buChar char="–"/>
              <a:defRPr sz="2800" b="1">
                <a:solidFill>
                  <a:schemeClr val="tx1"/>
                </a:solidFill>
                <a:latin typeface="Tahoma" pitchFamily="34" charset="0"/>
              </a:defRPr>
            </a:lvl2pPr>
            <a:lvl3pPr marL="1143000" indent="-228600">
              <a:spcBef>
                <a:spcPct val="20000"/>
              </a:spcBef>
              <a:buChar char="•"/>
              <a:defRPr sz="2400" b="1">
                <a:solidFill>
                  <a:schemeClr val="tx1"/>
                </a:solidFill>
                <a:latin typeface="Tahoma" pitchFamily="34" charset="0"/>
              </a:defRPr>
            </a:lvl3pPr>
            <a:lvl4pPr marL="1600200" indent="-228600">
              <a:spcBef>
                <a:spcPct val="20000"/>
              </a:spcBef>
              <a:buChar char="–"/>
              <a:defRPr sz="2000" b="1">
                <a:solidFill>
                  <a:schemeClr val="tx1"/>
                </a:solidFill>
                <a:latin typeface="Tahoma" pitchFamily="34" charset="0"/>
              </a:defRPr>
            </a:lvl4pPr>
            <a:lvl5pPr marL="2057400" indent="-228600">
              <a:spcBef>
                <a:spcPct val="20000"/>
              </a:spcBef>
              <a:buChar char="»"/>
              <a:defRPr sz="2000" b="1">
                <a:solidFill>
                  <a:schemeClr val="tx1"/>
                </a:solidFill>
                <a:latin typeface="Tahoma" pitchFamily="34" charset="0"/>
              </a:defRPr>
            </a:lvl5pPr>
            <a:lvl6pPr marL="2514600" indent="-228600" eaLnBrk="0" fontAlgn="base" hangingPunct="0">
              <a:spcBef>
                <a:spcPct val="20000"/>
              </a:spcBef>
              <a:spcAft>
                <a:spcPct val="0"/>
              </a:spcAft>
              <a:buChar char="»"/>
              <a:defRPr sz="2000" b="1">
                <a:solidFill>
                  <a:schemeClr val="tx1"/>
                </a:solidFill>
                <a:latin typeface="Tahoma" pitchFamily="34" charset="0"/>
              </a:defRPr>
            </a:lvl6pPr>
            <a:lvl7pPr marL="2971800" indent="-228600" eaLnBrk="0" fontAlgn="base" hangingPunct="0">
              <a:spcBef>
                <a:spcPct val="20000"/>
              </a:spcBef>
              <a:spcAft>
                <a:spcPct val="0"/>
              </a:spcAft>
              <a:buChar char="»"/>
              <a:defRPr sz="2000" b="1">
                <a:solidFill>
                  <a:schemeClr val="tx1"/>
                </a:solidFill>
                <a:latin typeface="Tahoma" pitchFamily="34" charset="0"/>
              </a:defRPr>
            </a:lvl7pPr>
            <a:lvl8pPr marL="3429000" indent="-228600" eaLnBrk="0" fontAlgn="base" hangingPunct="0">
              <a:spcBef>
                <a:spcPct val="20000"/>
              </a:spcBef>
              <a:spcAft>
                <a:spcPct val="0"/>
              </a:spcAft>
              <a:buChar char="»"/>
              <a:defRPr sz="2000" b="1">
                <a:solidFill>
                  <a:schemeClr val="tx1"/>
                </a:solidFill>
                <a:latin typeface="Tahoma" pitchFamily="34" charset="0"/>
              </a:defRPr>
            </a:lvl8pPr>
            <a:lvl9pPr marL="3886200" indent="-228600" eaLnBrk="0" fontAlgn="base" hangingPunct="0">
              <a:spcBef>
                <a:spcPct val="20000"/>
              </a:spcBef>
              <a:spcAft>
                <a:spcPct val="0"/>
              </a:spcAft>
              <a:buChar char="»"/>
              <a:defRPr sz="2000" b="1">
                <a:solidFill>
                  <a:schemeClr val="tx1"/>
                </a:solidFill>
                <a:latin typeface="Tahoma" pitchFamily="34" charset="0"/>
              </a:defRPr>
            </a:lvl9pPr>
          </a:lstStyle>
          <a:p>
            <a:pPr>
              <a:lnSpc>
                <a:spcPct val="50000"/>
              </a:lnSpc>
              <a:spcBef>
                <a:spcPct val="50000"/>
              </a:spcBef>
              <a:buFontTx/>
              <a:buNone/>
            </a:pPr>
            <a:endParaRPr lang="en-US" altLang="en-US" sz="2400" b="0">
              <a:solidFill>
                <a:srgbClr val="CC0000"/>
              </a:solidFill>
              <a:latin typeface="Times New Roman" pitchFamily="18" charset="0"/>
            </a:endParaRPr>
          </a:p>
          <a:p>
            <a:pPr>
              <a:lnSpc>
                <a:spcPct val="50000"/>
              </a:lnSpc>
              <a:spcBef>
                <a:spcPct val="50000"/>
              </a:spcBef>
              <a:buFontTx/>
              <a:buNone/>
            </a:pPr>
            <a:r>
              <a:rPr lang="en-US" altLang="en-US" sz="2400" b="0">
                <a:latin typeface="Times New Roman" pitchFamily="18" charset="0"/>
              </a:rPr>
              <a:t>Paul C Hay, Extension Educator</a:t>
            </a:r>
          </a:p>
          <a:p>
            <a:pPr>
              <a:lnSpc>
                <a:spcPct val="50000"/>
              </a:lnSpc>
              <a:spcBef>
                <a:spcPct val="50000"/>
              </a:spcBef>
              <a:buFontTx/>
              <a:buNone/>
            </a:pPr>
            <a:r>
              <a:rPr lang="en-US" altLang="en-US" sz="2400" b="0">
                <a:latin typeface="Times New Roman" pitchFamily="18" charset="0"/>
              </a:rPr>
              <a:t>1115 West Scott Street</a:t>
            </a:r>
          </a:p>
          <a:p>
            <a:pPr>
              <a:lnSpc>
                <a:spcPct val="50000"/>
              </a:lnSpc>
              <a:spcBef>
                <a:spcPct val="50000"/>
              </a:spcBef>
              <a:buFontTx/>
              <a:buNone/>
            </a:pPr>
            <a:r>
              <a:rPr lang="en-US" altLang="en-US" sz="2400" b="0">
                <a:latin typeface="Times New Roman" pitchFamily="18" charset="0"/>
              </a:rPr>
              <a:t>Beatrice  NE  68310</a:t>
            </a:r>
          </a:p>
          <a:p>
            <a:pPr>
              <a:lnSpc>
                <a:spcPct val="50000"/>
              </a:lnSpc>
              <a:spcBef>
                <a:spcPct val="50000"/>
              </a:spcBef>
              <a:buFontTx/>
              <a:buNone/>
            </a:pPr>
            <a:endParaRPr lang="en-US" altLang="en-US" sz="2400" b="0">
              <a:latin typeface="Times New Roman" pitchFamily="18" charset="0"/>
            </a:endParaRPr>
          </a:p>
          <a:p>
            <a:pPr>
              <a:lnSpc>
                <a:spcPct val="50000"/>
              </a:lnSpc>
              <a:spcBef>
                <a:spcPct val="50000"/>
              </a:spcBef>
              <a:buFontTx/>
              <a:buNone/>
            </a:pPr>
            <a:r>
              <a:rPr lang="en-US" altLang="en-US" sz="2400" b="0">
                <a:latin typeface="Times New Roman" pitchFamily="18" charset="0"/>
              </a:rPr>
              <a:t>(402) 223-1384</a:t>
            </a:r>
          </a:p>
          <a:p>
            <a:pPr>
              <a:lnSpc>
                <a:spcPct val="50000"/>
              </a:lnSpc>
              <a:spcBef>
                <a:spcPct val="50000"/>
              </a:spcBef>
              <a:buFontTx/>
              <a:buNone/>
            </a:pPr>
            <a:r>
              <a:rPr lang="en-US" altLang="en-US" sz="2400" b="0">
                <a:latin typeface="Times New Roman" pitchFamily="18" charset="0"/>
              </a:rPr>
              <a:t>Fax: (402) 223-1370</a:t>
            </a:r>
          </a:p>
          <a:p>
            <a:pPr>
              <a:lnSpc>
                <a:spcPct val="50000"/>
              </a:lnSpc>
              <a:spcBef>
                <a:spcPct val="50000"/>
              </a:spcBef>
              <a:buFontTx/>
              <a:buNone/>
            </a:pPr>
            <a:endParaRPr lang="en-US" altLang="en-US" sz="2400" b="0">
              <a:latin typeface="Times New Roman" pitchFamily="18" charset="0"/>
            </a:endParaRPr>
          </a:p>
          <a:p>
            <a:pPr>
              <a:lnSpc>
                <a:spcPct val="50000"/>
              </a:lnSpc>
              <a:spcBef>
                <a:spcPct val="50000"/>
              </a:spcBef>
              <a:buFontTx/>
              <a:buNone/>
            </a:pPr>
            <a:r>
              <a:rPr lang="en-US" altLang="en-US" sz="2400" b="0">
                <a:latin typeface="Times New Roman" pitchFamily="18" charset="0"/>
              </a:rPr>
              <a:t>Email: </a:t>
            </a:r>
            <a:r>
              <a:rPr lang="en-US" altLang="en-US" sz="2400" b="0">
                <a:latin typeface="Times New Roman" pitchFamily="18" charset="0"/>
                <a:hlinkClick r:id="rId4"/>
              </a:rPr>
              <a:t>phay1@unl.edu</a:t>
            </a:r>
            <a:endParaRPr lang="en-US" altLang="en-US" sz="2400" b="0">
              <a:latin typeface="Times New Roman" pitchFamily="18" charset="0"/>
            </a:endParaRPr>
          </a:p>
          <a:p>
            <a:pPr>
              <a:lnSpc>
                <a:spcPct val="50000"/>
              </a:lnSpc>
              <a:spcBef>
                <a:spcPct val="50000"/>
              </a:spcBef>
              <a:buFontTx/>
              <a:buNone/>
            </a:pPr>
            <a:r>
              <a:rPr lang="en-US" altLang="en-US" sz="2400" b="0">
                <a:latin typeface="Times New Roman" pitchFamily="18" charset="0"/>
              </a:rPr>
              <a:t>Website: www.gage.unl.edu</a:t>
            </a:r>
          </a:p>
        </p:txBody>
      </p:sp>
      <p:pic>
        <p:nvPicPr>
          <p:cNvPr id="73733" name="Picture 5" descr="Hay_Paul128.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9800" y="3200400"/>
            <a:ext cx="1930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336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1" y="-37475"/>
            <a:ext cx="4572000" cy="6895475"/>
          </a:xfrm>
          <a:prstGeom prst="rect">
            <a:avLst/>
          </a:prstGeom>
        </p:spPr>
      </p:pic>
      <p:sp>
        <p:nvSpPr>
          <p:cNvPr id="3" name="TextBox 2"/>
          <p:cNvSpPr txBox="1"/>
          <p:nvPr/>
        </p:nvSpPr>
        <p:spPr>
          <a:xfrm>
            <a:off x="990600" y="1905000"/>
            <a:ext cx="2819400" cy="2123658"/>
          </a:xfrm>
          <a:prstGeom prst="rect">
            <a:avLst/>
          </a:prstGeom>
          <a:noFill/>
        </p:spPr>
        <p:txBody>
          <a:bodyPr wrap="square" rtlCol="0">
            <a:spAutoFit/>
          </a:bodyPr>
          <a:lstStyle/>
          <a:p>
            <a:r>
              <a:rPr lang="en-US" sz="4400" dirty="0" smtClean="0">
                <a:latin typeface="Times New Roman" pitchFamily="18" charset="0"/>
                <a:cs typeface="Times New Roman" pitchFamily="18" charset="0"/>
              </a:rPr>
              <a:t>Examining a Brood Frame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013810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neybee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9144000" cy="6858000"/>
          </a:xfrm>
          <a:prstGeom prst="rect">
            <a:avLst/>
          </a:prstGeom>
          <a:noFill/>
          <a:ln>
            <a:noFill/>
          </a:ln>
        </p:spPr>
      </p:pic>
      <p:sp>
        <p:nvSpPr>
          <p:cNvPr id="3" name="TextBox 2"/>
          <p:cNvSpPr txBox="1"/>
          <p:nvPr/>
        </p:nvSpPr>
        <p:spPr>
          <a:xfrm>
            <a:off x="0" y="5816000"/>
            <a:ext cx="3276600" cy="1046440"/>
          </a:xfrm>
          <a:prstGeom prst="rect">
            <a:avLst/>
          </a:prstGeom>
          <a:solidFill>
            <a:schemeClr val="bg1"/>
          </a:solidFill>
        </p:spPr>
        <p:txBody>
          <a:bodyPr wrap="square" rtlCol="0">
            <a:spAutoFit/>
          </a:bodyPr>
          <a:lstStyle/>
          <a:p>
            <a:r>
              <a:rPr lang="en-US" sz="4400" dirty="0">
                <a:latin typeface="Times New Roman" pitchFamily="18" charset="0"/>
                <a:cs typeface="Times New Roman" pitchFamily="18" charset="0"/>
              </a:rPr>
              <a:t>Honey Bee</a:t>
            </a:r>
          </a:p>
          <a:p>
            <a:endParaRPr lang="en-US" dirty="0"/>
          </a:p>
        </p:txBody>
      </p:sp>
    </p:spTree>
    <p:extLst>
      <p:ext uri="{BB962C8B-B14F-4D97-AF65-F5344CB8AC3E}">
        <p14:creationId xmlns:p14="http://schemas.microsoft.com/office/powerpoint/2010/main" val="2173527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72000"/>
            <a:ext cx="2743200" cy="2400657"/>
          </a:xfrm>
          <a:prstGeom prst="rect">
            <a:avLst/>
          </a:prstGeom>
          <a:noFill/>
        </p:spPr>
        <p:txBody>
          <a:bodyPr wrap="square" rtlCol="0">
            <a:spAutoFit/>
          </a:bodyPr>
          <a:lstStyle/>
          <a:p>
            <a:r>
              <a:rPr lang="en-US" sz="4400" dirty="0" smtClean="0">
                <a:latin typeface="Times New Roman" pitchFamily="18" charset="0"/>
                <a:cs typeface="Times New Roman" pitchFamily="18" charset="0"/>
              </a:rPr>
              <a:t>Honey</a:t>
            </a:r>
          </a:p>
          <a:p>
            <a:r>
              <a:rPr lang="en-US" sz="4400" dirty="0" smtClean="0">
                <a:latin typeface="Times New Roman" pitchFamily="18" charset="0"/>
                <a:cs typeface="Times New Roman" pitchFamily="18" charset="0"/>
              </a:rPr>
              <a:t> Bee Swarm</a:t>
            </a:r>
            <a:endParaRPr lang="en-US" sz="4400" dirty="0">
              <a:latin typeface="Times New Roman" pitchFamily="18" charset="0"/>
              <a:cs typeface="Times New Roman" pitchFamily="18" charset="0"/>
            </a:endParaRP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0"/>
            <a:ext cx="7162800" cy="6142644"/>
          </a:xfrm>
          <a:prstGeom prst="rect">
            <a:avLst/>
          </a:prstGeom>
        </p:spPr>
      </p:pic>
    </p:spTree>
    <p:extLst>
      <p:ext uri="{BB962C8B-B14F-4D97-AF65-F5344CB8AC3E}">
        <p14:creationId xmlns:p14="http://schemas.microsoft.com/office/powerpoint/2010/main" val="1682536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5181600"/>
            <a:ext cx="74676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Apples Needing Pollination</a:t>
            </a:r>
            <a:endParaRPr lang="en-US" sz="4400"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666" y="457200"/>
            <a:ext cx="7653867" cy="4305300"/>
          </a:xfrm>
          <a:prstGeom prst="rect">
            <a:avLst/>
          </a:prstGeom>
        </p:spPr>
      </p:pic>
    </p:spTree>
    <p:extLst>
      <p:ext uri="{BB962C8B-B14F-4D97-AF65-F5344CB8AC3E}">
        <p14:creationId xmlns:p14="http://schemas.microsoft.com/office/powerpoint/2010/main" val="967552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5681310"/>
            <a:ext cx="5334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Almonds In Bloom</a:t>
            </a:r>
            <a:endParaRPr lang="en-US" sz="4400" dirty="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41" y="0"/>
            <a:ext cx="7772400" cy="5181600"/>
          </a:xfrm>
          <a:prstGeom prst="rect">
            <a:avLst/>
          </a:prstGeom>
        </p:spPr>
      </p:pic>
    </p:spTree>
    <p:extLst>
      <p:ext uri="{BB962C8B-B14F-4D97-AF65-F5344CB8AC3E}">
        <p14:creationId xmlns:p14="http://schemas.microsoft.com/office/powerpoint/2010/main" val="1571080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4" y="0"/>
            <a:ext cx="4923852" cy="32766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2959" y="9616"/>
            <a:ext cx="4201041" cy="235258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6047" y="2362198"/>
            <a:ext cx="4197954" cy="3144413"/>
          </a:xfrm>
          <a:prstGeom prst="rect">
            <a:avLst/>
          </a:prstGeom>
        </p:spPr>
      </p:pic>
      <p:sp>
        <p:nvSpPr>
          <p:cNvPr id="5" name="TextBox 4"/>
          <p:cNvSpPr txBox="1"/>
          <p:nvPr/>
        </p:nvSpPr>
        <p:spPr>
          <a:xfrm>
            <a:off x="762000" y="5506611"/>
            <a:ext cx="51054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Blueberries In Bloom</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081999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rnp-production.jpg"/>
          <p:cNvPicPr>
            <a:picLocks noChangeAspect="1"/>
          </p:cNvPicPr>
          <p:nvPr/>
        </p:nvPicPr>
        <p:blipFill>
          <a:blip r:embed="rId3">
            <a:extLst>
              <a:ext uri="{28A0092B-C50C-407E-A947-70E740481C1C}">
                <a14:useLocalDpi xmlns:a14="http://schemas.microsoft.com/office/drawing/2010/main" val="0"/>
              </a:ext>
            </a:extLst>
          </a:blip>
          <a:srcRect t="12401"/>
          <a:stretch>
            <a:fillRect/>
          </a:stretch>
        </p:blipFill>
        <p:spPr bwMode="auto">
          <a:xfrm>
            <a:off x="606425" y="1600200"/>
            <a:ext cx="6569075" cy="434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Donut 6"/>
          <p:cNvSpPr/>
          <p:nvPr/>
        </p:nvSpPr>
        <p:spPr bwMode="auto">
          <a:xfrm>
            <a:off x="3552825" y="2228850"/>
            <a:ext cx="790575" cy="819150"/>
          </a:xfrm>
          <a:prstGeom prst="donut">
            <a:avLst>
              <a:gd name="adj" fmla="val 8265"/>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000000"/>
              </a:solidFill>
              <a:latin typeface="Times" pitchFamily="64" charset="0"/>
              <a:ea typeface="ＭＳ Ｐゴシック" pitchFamily="64" charset="-128"/>
            </a:endParaRPr>
          </a:p>
        </p:txBody>
      </p:sp>
      <p:cxnSp>
        <p:nvCxnSpPr>
          <p:cNvPr id="73732" name="Straight Arrow Connector 8"/>
          <p:cNvCxnSpPr>
            <a:cxnSpLocks noChangeShapeType="1"/>
          </p:cNvCxnSpPr>
          <p:nvPr/>
        </p:nvCxnSpPr>
        <p:spPr bwMode="auto">
          <a:xfrm>
            <a:off x="4391025" y="2667000"/>
            <a:ext cx="2924175" cy="1588"/>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73733" name="TextBox 9"/>
          <p:cNvSpPr txBox="1">
            <a:spLocks noChangeArrowheads="1"/>
          </p:cNvSpPr>
          <p:nvPr/>
        </p:nvSpPr>
        <p:spPr bwMode="auto">
          <a:xfrm>
            <a:off x="7165975" y="1795463"/>
            <a:ext cx="167322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64" charset="0"/>
                <a:ea typeface="ＭＳ Ｐゴシック" pitchFamily="64" charset="-128"/>
              </a:defRPr>
            </a:lvl1pPr>
            <a:lvl2pPr marL="742950" indent="-285750">
              <a:defRPr sz="2400">
                <a:solidFill>
                  <a:schemeClr val="tx1"/>
                </a:solidFill>
                <a:latin typeface="Times" pitchFamily="64" charset="0"/>
                <a:ea typeface="ＭＳ Ｐゴシック" pitchFamily="64" charset="-128"/>
              </a:defRPr>
            </a:lvl2pPr>
            <a:lvl3pPr marL="1143000" indent="-228600">
              <a:defRPr sz="2400">
                <a:solidFill>
                  <a:schemeClr val="tx1"/>
                </a:solidFill>
                <a:latin typeface="Times" pitchFamily="64" charset="0"/>
                <a:ea typeface="ＭＳ Ｐゴシック" pitchFamily="64" charset="-128"/>
              </a:defRPr>
            </a:lvl3pPr>
            <a:lvl4pPr marL="1600200" indent="-228600">
              <a:defRPr sz="2400">
                <a:solidFill>
                  <a:schemeClr val="tx1"/>
                </a:solidFill>
                <a:latin typeface="Times" pitchFamily="64" charset="0"/>
                <a:ea typeface="ＭＳ Ｐゴシック" pitchFamily="64" charset="-128"/>
              </a:defRPr>
            </a:lvl4pPr>
            <a:lvl5pPr marL="2057400" indent="-228600">
              <a:defRPr sz="2400">
                <a:solidFill>
                  <a:schemeClr val="tx1"/>
                </a:solidFill>
                <a:latin typeface="Times" pitchFamily="64"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Times" pitchFamily="64"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Times" pitchFamily="64"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Times" pitchFamily="64"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Times" pitchFamily="64" charset="0"/>
                <a:ea typeface="ＭＳ Ｐゴシック" pitchFamily="64" charset="-128"/>
              </a:defRPr>
            </a:lvl9pPr>
          </a:lstStyle>
          <a:p>
            <a:pPr algn="ctr" eaLnBrk="0" fontAlgn="base" hangingPunct="0">
              <a:spcBef>
                <a:spcPct val="0"/>
              </a:spcBef>
              <a:spcAft>
                <a:spcPct val="0"/>
              </a:spcAft>
            </a:pPr>
            <a:r>
              <a:rPr lang="en-US" sz="2200" smtClean="0">
                <a:solidFill>
                  <a:srgbClr val="000000"/>
                </a:solidFill>
                <a:latin typeface="Trebuchet MS" pitchFamily="64" charset="0"/>
              </a:rPr>
              <a:t>Many managed bees spend May through October in MN, ND, SD</a:t>
            </a:r>
          </a:p>
        </p:txBody>
      </p:sp>
      <p:sp>
        <p:nvSpPr>
          <p:cNvPr id="68614" name="Rectangle 2"/>
          <p:cNvSpPr>
            <a:spLocks noGrp="1" noChangeArrowheads="1"/>
          </p:cNvSpPr>
          <p:nvPr>
            <p:ph type="title"/>
          </p:nvPr>
        </p:nvSpPr>
        <p:spPr>
          <a:xfrm>
            <a:off x="304800" y="381000"/>
            <a:ext cx="8534400" cy="914400"/>
          </a:xfrm>
        </p:spPr>
        <p:txBody>
          <a:bodyPr/>
          <a:lstStyle/>
          <a:p>
            <a:r>
              <a:rPr lang="en-US" sz="3200" smtClean="0">
                <a:solidFill>
                  <a:srgbClr val="800000"/>
                </a:solidFill>
                <a:latin typeface="Trebuchet MS" pitchFamily="64" charset="0"/>
                <a:ea typeface="ＭＳ Ｐゴシック" pitchFamily="64" charset="-128"/>
              </a:rPr>
              <a:t>Where/when do bees and treated field crops overlap?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7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mbeebee 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3999" cy="6858000"/>
          </a:xfrm>
          <a:prstGeom prst="rect">
            <a:avLst/>
          </a:prstGeom>
          <a:noFill/>
          <a:ln>
            <a:noFill/>
          </a:ln>
        </p:spPr>
      </p:pic>
      <p:sp>
        <p:nvSpPr>
          <p:cNvPr id="3" name="TextBox 2"/>
          <p:cNvSpPr txBox="1"/>
          <p:nvPr/>
        </p:nvSpPr>
        <p:spPr>
          <a:xfrm>
            <a:off x="0" y="6092998"/>
            <a:ext cx="3048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Bumblebee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334218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76200"/>
            <a:ext cx="7772400" cy="914400"/>
          </a:xfrm>
        </p:spPr>
        <p:txBody>
          <a:bodyPr/>
          <a:lstStyle/>
          <a:p>
            <a:r>
              <a:rPr lang="en-US" smtClean="0">
                <a:solidFill>
                  <a:srgbClr val="800000"/>
                </a:solidFill>
                <a:latin typeface="Trebuchet MS" pitchFamily="64" charset="0"/>
                <a:ea typeface="ＭＳ Ｐゴシック" pitchFamily="64" charset="-128"/>
              </a:rPr>
              <a:t>Background: Pollinators</a:t>
            </a:r>
          </a:p>
        </p:txBody>
      </p:sp>
      <p:sp>
        <p:nvSpPr>
          <p:cNvPr id="591878" name="Rectangle 6"/>
          <p:cNvSpPr>
            <a:spLocks noGrp="1" noChangeArrowheads="1"/>
          </p:cNvSpPr>
          <p:nvPr>
            <p:ph type="body" idx="1"/>
          </p:nvPr>
        </p:nvSpPr>
        <p:spPr>
          <a:xfrm>
            <a:off x="838200" y="990600"/>
            <a:ext cx="7772400" cy="2362200"/>
          </a:xfrm>
          <a:noFill/>
        </p:spPr>
        <p:txBody>
          <a:bodyPr/>
          <a:lstStyle/>
          <a:p>
            <a:pPr>
              <a:lnSpc>
                <a:spcPct val="90000"/>
              </a:lnSpc>
              <a:buFont typeface="Arial" charset="0"/>
              <a:buChar char="•"/>
            </a:pPr>
            <a:r>
              <a:rPr lang="en-US" sz="2400" dirty="0" smtClean="0">
                <a:latin typeface="Trebuchet MS" pitchFamily="64" charset="0"/>
                <a:ea typeface="ＭＳ Ｐゴシック" pitchFamily="64" charset="-128"/>
              </a:rPr>
              <a:t>Honeybees pollinate $15 billion in crops/year (apples, cherries, berries, nuts etc.)*</a:t>
            </a:r>
          </a:p>
          <a:p>
            <a:pPr>
              <a:lnSpc>
                <a:spcPct val="90000"/>
              </a:lnSpc>
              <a:buFont typeface="Arial" charset="0"/>
              <a:buChar char="•"/>
            </a:pPr>
            <a:endParaRPr lang="en-US" sz="2400" dirty="0" smtClean="0">
              <a:latin typeface="Trebuchet MS" pitchFamily="64" charset="0"/>
              <a:ea typeface="ＭＳ Ｐゴシック" pitchFamily="64" charset="-128"/>
            </a:endParaRPr>
          </a:p>
          <a:p>
            <a:pPr>
              <a:lnSpc>
                <a:spcPct val="90000"/>
              </a:lnSpc>
              <a:buFont typeface="Arial" charset="0"/>
              <a:buChar char="•"/>
            </a:pPr>
            <a:r>
              <a:rPr lang="en-US" sz="2400" dirty="0" smtClean="0">
                <a:latin typeface="Trebuchet MS" pitchFamily="64" charset="0"/>
                <a:ea typeface="ＭＳ Ｐゴシック" pitchFamily="64" charset="-128"/>
              </a:rPr>
              <a:t>75% of flowering plants need pollinators*</a:t>
            </a:r>
          </a:p>
          <a:p>
            <a:pPr>
              <a:lnSpc>
                <a:spcPct val="90000"/>
              </a:lnSpc>
              <a:buFont typeface="Arial" charset="0"/>
              <a:buChar char="•"/>
            </a:pPr>
            <a:endParaRPr lang="en-US" sz="2400" dirty="0" smtClean="0">
              <a:latin typeface="Trebuchet MS" pitchFamily="64" charset="0"/>
              <a:ea typeface="ＭＳ Ｐゴシック" pitchFamily="64" charset="-128"/>
            </a:endParaRPr>
          </a:p>
          <a:p>
            <a:pPr>
              <a:lnSpc>
                <a:spcPct val="90000"/>
              </a:lnSpc>
              <a:buFont typeface="Arial" charset="0"/>
              <a:buChar char="•"/>
            </a:pPr>
            <a:r>
              <a:rPr lang="en-US" sz="2400" dirty="0" smtClean="0">
                <a:latin typeface="Trebuchet MS" pitchFamily="64" charset="0"/>
                <a:ea typeface="ＭＳ Ｐゴシック" pitchFamily="64" charset="-128"/>
              </a:rPr>
              <a:t>Pollinators are in decline worldwide, best data are for honeybees: </a:t>
            </a:r>
            <a:r>
              <a:rPr lang="en-US" sz="2400" dirty="0" smtClean="0">
                <a:latin typeface="Trebuchet MS" pitchFamily="64" charset="0"/>
                <a:ea typeface="ＭＳ Ｐゴシック" pitchFamily="64" charset="-128"/>
              </a:rPr>
              <a:t>31% </a:t>
            </a:r>
            <a:r>
              <a:rPr lang="en-US" sz="2400" dirty="0" smtClean="0">
                <a:latin typeface="Trebuchet MS" pitchFamily="64" charset="0"/>
                <a:ea typeface="ＭＳ Ｐゴシック" pitchFamily="64" charset="-128"/>
              </a:rPr>
              <a:t>loss of hives each year between </a:t>
            </a:r>
            <a:r>
              <a:rPr lang="en-US" sz="2400" dirty="0" smtClean="0">
                <a:latin typeface="Trebuchet MS" pitchFamily="64" charset="0"/>
                <a:ea typeface="ＭＳ Ｐゴシック" pitchFamily="64" charset="-128"/>
              </a:rPr>
              <a:t>2007-2012 </a:t>
            </a:r>
            <a:r>
              <a:rPr lang="en-US" sz="2400" dirty="0" smtClean="0">
                <a:latin typeface="Trebuchet MS" pitchFamily="64" charset="0"/>
                <a:ea typeface="ＭＳ Ｐゴシック" pitchFamily="64" charset="-128"/>
              </a:rPr>
              <a:t>in the US**. </a:t>
            </a:r>
          </a:p>
          <a:p>
            <a:pPr>
              <a:lnSpc>
                <a:spcPct val="90000"/>
              </a:lnSpc>
              <a:buFont typeface="Arial" charset="0"/>
              <a:buChar char="•"/>
            </a:pPr>
            <a:endParaRPr lang="en-US" sz="2400" dirty="0" smtClean="0">
              <a:latin typeface="Trebuchet MS" pitchFamily="64" charset="0"/>
              <a:ea typeface="ＭＳ Ｐゴシック" pitchFamily="64" charset="-128"/>
            </a:endParaRPr>
          </a:p>
          <a:p>
            <a:pPr>
              <a:lnSpc>
                <a:spcPct val="90000"/>
              </a:lnSpc>
              <a:buFont typeface="Arial" charset="0"/>
              <a:buChar char="•"/>
            </a:pPr>
            <a:r>
              <a:rPr lang="en-US" sz="2400" dirty="0" smtClean="0">
                <a:latin typeface="Trebuchet MS" pitchFamily="64" charset="0"/>
                <a:ea typeface="ＭＳ Ｐゴシック" pitchFamily="64" charset="-128"/>
              </a:rPr>
              <a:t>Commonly called "Colony Collapse Disorder" (CCD), appears to be due to multiple stressors (Varroa mites, Nosema and virus infection, </a:t>
            </a:r>
            <a:r>
              <a:rPr lang="en-US" sz="2400" dirty="0" smtClean="0">
                <a:latin typeface="Trebuchet MS" pitchFamily="64" charset="0"/>
                <a:ea typeface="ＭＳ Ｐゴシック" pitchFamily="64" charset="-128"/>
              </a:rPr>
              <a:t>moving hives, tobacco ringspot virus, pesticide exposure, </a:t>
            </a:r>
            <a:r>
              <a:rPr lang="en-US" sz="2400" dirty="0" err="1" smtClean="0">
                <a:latin typeface="Trebuchet MS" pitchFamily="64" charset="0"/>
                <a:ea typeface="ＭＳ Ｐゴシック" pitchFamily="64" charset="-128"/>
              </a:rPr>
              <a:t>etc</a:t>
            </a:r>
            <a:r>
              <a:rPr lang="en-US" sz="2400" dirty="0" smtClean="0">
                <a:latin typeface="Trebuchet MS" pitchFamily="64" charset="0"/>
                <a:ea typeface="ＭＳ Ｐゴシック" pitchFamily="64" charset="-128"/>
              </a:rPr>
              <a:t>)</a:t>
            </a:r>
            <a:endParaRPr lang="en-US" sz="2400" dirty="0" smtClean="0">
              <a:latin typeface="Trebuchet MS" pitchFamily="64" charset="0"/>
              <a:ea typeface="ＭＳ Ｐゴシック" pitchFamily="64" charset="-128"/>
            </a:endParaRPr>
          </a:p>
        </p:txBody>
      </p:sp>
      <p:sp>
        <p:nvSpPr>
          <p:cNvPr id="22532" name="TextBox 3"/>
          <p:cNvSpPr txBox="1">
            <a:spLocks noChangeArrowheads="1"/>
          </p:cNvSpPr>
          <p:nvPr/>
        </p:nvSpPr>
        <p:spPr bwMode="auto">
          <a:xfrm>
            <a:off x="4800600" y="5846763"/>
            <a:ext cx="3733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64" charset="0"/>
                <a:ea typeface="ＭＳ Ｐゴシック" pitchFamily="64" charset="-128"/>
              </a:defRPr>
            </a:lvl1pPr>
            <a:lvl2pPr marL="742950" indent="-285750">
              <a:defRPr sz="2400">
                <a:solidFill>
                  <a:schemeClr val="tx1"/>
                </a:solidFill>
                <a:latin typeface="Times" pitchFamily="64" charset="0"/>
                <a:ea typeface="ＭＳ Ｐゴシック" pitchFamily="64" charset="-128"/>
              </a:defRPr>
            </a:lvl2pPr>
            <a:lvl3pPr marL="1143000" indent="-228600">
              <a:defRPr sz="2400">
                <a:solidFill>
                  <a:schemeClr val="tx1"/>
                </a:solidFill>
                <a:latin typeface="Times" pitchFamily="64" charset="0"/>
                <a:ea typeface="ＭＳ Ｐゴシック" pitchFamily="64" charset="-128"/>
              </a:defRPr>
            </a:lvl3pPr>
            <a:lvl4pPr marL="1600200" indent="-228600">
              <a:defRPr sz="2400">
                <a:solidFill>
                  <a:schemeClr val="tx1"/>
                </a:solidFill>
                <a:latin typeface="Times" pitchFamily="64" charset="0"/>
                <a:ea typeface="ＭＳ Ｐゴシック" pitchFamily="64" charset="-128"/>
              </a:defRPr>
            </a:lvl4pPr>
            <a:lvl5pPr marL="2057400" indent="-228600">
              <a:defRPr sz="2400">
                <a:solidFill>
                  <a:schemeClr val="tx1"/>
                </a:solidFill>
                <a:latin typeface="Times" pitchFamily="64"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Times" pitchFamily="64"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Times" pitchFamily="64"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Times" pitchFamily="64"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Times" pitchFamily="64" charset="0"/>
                <a:ea typeface="ＭＳ Ｐゴシック" pitchFamily="64" charset="-128"/>
              </a:defRPr>
            </a:lvl9pPr>
          </a:lstStyle>
          <a:p>
            <a:pPr eaLnBrk="0" fontAlgn="base" hangingPunct="0">
              <a:spcBef>
                <a:spcPct val="0"/>
              </a:spcBef>
              <a:spcAft>
                <a:spcPct val="0"/>
              </a:spcAft>
            </a:pPr>
            <a:r>
              <a:rPr lang="en-US" sz="1000" b="1" smtClean="0">
                <a:solidFill>
                  <a:srgbClr val="000000"/>
                </a:solidFill>
              </a:rPr>
              <a:t>*Status of pollinators in North America, National Research Council </a:t>
            </a:r>
          </a:p>
          <a:p>
            <a:pPr eaLnBrk="0" fontAlgn="base" hangingPunct="0">
              <a:spcBef>
                <a:spcPct val="0"/>
              </a:spcBef>
              <a:spcAft>
                <a:spcPct val="0"/>
              </a:spcAft>
            </a:pPr>
            <a:r>
              <a:rPr lang="en-US" sz="1000" b="1" smtClean="0">
                <a:solidFill>
                  <a:srgbClr val="000000"/>
                </a:solidFill>
              </a:rPr>
              <a:t>**vanEngelsdorp et al. PLosOne: 3:1-6 e4071.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1878">
                                            <p:txEl>
                                              <p:pRg st="0" end="0"/>
                                            </p:txEl>
                                          </p:spTgt>
                                        </p:tgtEl>
                                        <p:attrNameLst>
                                          <p:attrName>style.visibility</p:attrName>
                                        </p:attrNameLst>
                                      </p:cBhvr>
                                      <p:to>
                                        <p:strVal val="visible"/>
                                      </p:to>
                                    </p:set>
                                    <p:animEffect transition="in" filter="fade">
                                      <p:cBhvr>
                                        <p:cTn id="7" dur="500"/>
                                        <p:tgtEl>
                                          <p:spTgt spid="5918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1878">
                                            <p:txEl>
                                              <p:pRg st="2" end="2"/>
                                            </p:txEl>
                                          </p:spTgt>
                                        </p:tgtEl>
                                        <p:attrNameLst>
                                          <p:attrName>style.visibility</p:attrName>
                                        </p:attrNameLst>
                                      </p:cBhvr>
                                      <p:to>
                                        <p:strVal val="visible"/>
                                      </p:to>
                                    </p:set>
                                    <p:animEffect transition="in" filter="fade">
                                      <p:cBhvr>
                                        <p:cTn id="12" dur="500"/>
                                        <p:tgtEl>
                                          <p:spTgt spid="59187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1878">
                                            <p:txEl>
                                              <p:pRg st="4" end="4"/>
                                            </p:txEl>
                                          </p:spTgt>
                                        </p:tgtEl>
                                        <p:attrNameLst>
                                          <p:attrName>style.visibility</p:attrName>
                                        </p:attrNameLst>
                                      </p:cBhvr>
                                      <p:to>
                                        <p:strVal val="visible"/>
                                      </p:to>
                                    </p:set>
                                    <p:animEffect transition="in" filter="fade">
                                      <p:cBhvr>
                                        <p:cTn id="17" dur="500"/>
                                        <p:tgtEl>
                                          <p:spTgt spid="59187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1878">
                                            <p:txEl>
                                              <p:pRg st="6" end="6"/>
                                            </p:txEl>
                                          </p:spTgt>
                                        </p:tgtEl>
                                        <p:attrNameLst>
                                          <p:attrName>style.visibility</p:attrName>
                                        </p:attrNameLst>
                                      </p:cBhvr>
                                      <p:to>
                                        <p:strVal val="visible"/>
                                      </p:to>
                                    </p:set>
                                    <p:animEffect transition="in" filter="fade">
                                      <p:cBhvr>
                                        <p:cTn id="22" dur="500"/>
                                        <p:tgtEl>
                                          <p:spTgt spid="591878">
                                            <p:txEl>
                                              <p:pRg st="6" end="6"/>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8" grpId="0" build="allAtOnce" autoUpdateAnimBg="0"/>
      <p:bldP spid="225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mblebee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0" y="6088559"/>
            <a:ext cx="3429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Bumblebee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788364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mblebee nest"/>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6934200" cy="4597519"/>
          </a:xfrm>
          <a:prstGeom prst="rect">
            <a:avLst/>
          </a:prstGeom>
          <a:noFill/>
          <a:ln>
            <a:noFill/>
          </a:ln>
        </p:spPr>
      </p:pic>
      <p:sp>
        <p:nvSpPr>
          <p:cNvPr id="4" name="Rectangle 3"/>
          <p:cNvSpPr/>
          <p:nvPr/>
        </p:nvSpPr>
        <p:spPr>
          <a:xfrm>
            <a:off x="1524000" y="4932988"/>
            <a:ext cx="4854575" cy="769441"/>
          </a:xfrm>
          <a:prstGeom prst="rect">
            <a:avLst/>
          </a:prstGeom>
        </p:spPr>
        <p:txBody>
          <a:bodyPr wrap="square">
            <a:spAutoFit/>
          </a:bodyPr>
          <a:lstStyle/>
          <a:p>
            <a:pPr lvl="0"/>
            <a:r>
              <a:rPr lang="en-US" sz="4400" dirty="0">
                <a:solidFill>
                  <a:prstClr val="black"/>
                </a:solidFill>
                <a:latin typeface="Times New Roman" pitchFamily="18" charset="0"/>
                <a:cs typeface="Times New Roman" pitchFamily="18" charset="0"/>
              </a:rPr>
              <a:t>Bumblebee Nest</a:t>
            </a:r>
          </a:p>
        </p:txBody>
      </p:sp>
    </p:spTree>
    <p:extLst>
      <p:ext uri="{BB962C8B-B14F-4D97-AF65-F5344CB8AC3E}">
        <p14:creationId xmlns:p14="http://schemas.microsoft.com/office/powerpoint/2010/main" val="1234762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mblebee - w- mites"/>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22194"/>
            <a:ext cx="6000750" cy="6858000"/>
          </a:xfrm>
          <a:prstGeom prst="rect">
            <a:avLst/>
          </a:prstGeom>
          <a:noFill/>
          <a:ln>
            <a:noFill/>
          </a:ln>
        </p:spPr>
      </p:pic>
      <p:sp>
        <p:nvSpPr>
          <p:cNvPr id="3" name="TextBox 2"/>
          <p:cNvSpPr txBox="1"/>
          <p:nvPr/>
        </p:nvSpPr>
        <p:spPr>
          <a:xfrm>
            <a:off x="6172200" y="1676400"/>
            <a:ext cx="2743200" cy="2800767"/>
          </a:xfrm>
          <a:prstGeom prst="rect">
            <a:avLst/>
          </a:prstGeom>
          <a:noFill/>
        </p:spPr>
        <p:txBody>
          <a:bodyPr wrap="square" rtlCol="0">
            <a:spAutoFit/>
          </a:bodyPr>
          <a:lstStyle/>
          <a:p>
            <a:r>
              <a:rPr lang="en-US" sz="4400" dirty="0" smtClean="0">
                <a:latin typeface="Times New Roman" pitchFamily="18" charset="0"/>
                <a:cs typeface="Times New Roman" pitchFamily="18" charset="0"/>
              </a:rPr>
              <a:t>Bumblebee</a:t>
            </a:r>
          </a:p>
          <a:p>
            <a:r>
              <a:rPr lang="en-US" sz="4400" dirty="0" smtClean="0">
                <a:latin typeface="Times New Roman" pitchFamily="18" charset="0"/>
                <a:cs typeface="Times New Roman" pitchFamily="18" charset="0"/>
              </a:rPr>
              <a:t>With </a:t>
            </a:r>
          </a:p>
          <a:p>
            <a:r>
              <a:rPr lang="en-US" sz="4400" dirty="0" smtClean="0">
                <a:latin typeface="Times New Roman" pitchFamily="18" charset="0"/>
                <a:cs typeface="Times New Roman" pitchFamily="18" charset="0"/>
              </a:rPr>
              <a:t>Predator</a:t>
            </a:r>
          </a:p>
          <a:p>
            <a:r>
              <a:rPr lang="en-US" sz="4400" dirty="0" smtClean="0">
                <a:latin typeface="Times New Roman" pitchFamily="18" charset="0"/>
                <a:cs typeface="Times New Roman" pitchFamily="18" charset="0"/>
              </a:rPr>
              <a:t>Mites</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737238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mblebe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rot="5400000">
            <a:off x="1168542" y="-1168542"/>
            <a:ext cx="6858000" cy="9195084"/>
          </a:xfrm>
          <a:prstGeom prst="rect">
            <a:avLst/>
          </a:prstGeom>
          <a:noFill/>
          <a:ln>
            <a:noFill/>
          </a:ln>
        </p:spPr>
      </p:pic>
      <p:sp>
        <p:nvSpPr>
          <p:cNvPr id="3" name="TextBox 2"/>
          <p:cNvSpPr txBox="1"/>
          <p:nvPr/>
        </p:nvSpPr>
        <p:spPr>
          <a:xfrm>
            <a:off x="0" y="6088559"/>
            <a:ext cx="57912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Bumblebee On </a:t>
            </a:r>
            <a:r>
              <a:rPr lang="en-US" sz="4400" dirty="0" err="1" smtClean="0">
                <a:latin typeface="Times New Roman" pitchFamily="18" charset="0"/>
                <a:cs typeface="Times New Roman" pitchFamily="18" charset="0"/>
              </a:rPr>
              <a:t>Liatris</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944165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mblebee 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3999" cy="6858000"/>
          </a:xfrm>
          <a:prstGeom prst="rect">
            <a:avLst/>
          </a:prstGeom>
          <a:noFill/>
          <a:ln>
            <a:noFill/>
          </a:ln>
        </p:spPr>
      </p:pic>
      <p:sp>
        <p:nvSpPr>
          <p:cNvPr id="3" name="TextBox 2"/>
          <p:cNvSpPr txBox="1"/>
          <p:nvPr/>
        </p:nvSpPr>
        <p:spPr>
          <a:xfrm>
            <a:off x="0" y="6088559"/>
            <a:ext cx="32004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Bumblebee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09535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ctus-be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7999"/>
          </a:xfrm>
          <a:prstGeom prst="rect">
            <a:avLst/>
          </a:prstGeom>
          <a:noFill/>
          <a:ln>
            <a:noFill/>
          </a:ln>
        </p:spPr>
      </p:pic>
      <p:sp>
        <p:nvSpPr>
          <p:cNvPr id="3" name="TextBox 2"/>
          <p:cNvSpPr txBox="1"/>
          <p:nvPr/>
        </p:nvSpPr>
        <p:spPr>
          <a:xfrm>
            <a:off x="0" y="6073022"/>
            <a:ext cx="3429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Cactus Bee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801440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penter bee 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7999"/>
          </a:xfrm>
          <a:prstGeom prst="rect">
            <a:avLst/>
          </a:prstGeom>
          <a:noFill/>
          <a:ln>
            <a:noFill/>
          </a:ln>
        </p:spPr>
      </p:pic>
      <p:sp>
        <p:nvSpPr>
          <p:cNvPr id="3" name="TextBox 2"/>
          <p:cNvSpPr txBox="1"/>
          <p:nvPr/>
        </p:nvSpPr>
        <p:spPr>
          <a:xfrm>
            <a:off x="0" y="6080421"/>
            <a:ext cx="4191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Carpenter Bee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4046278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penter bee 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5264458" y="6088559"/>
            <a:ext cx="3879542" cy="769441"/>
          </a:xfrm>
          <a:prstGeom prst="rect">
            <a:avLst/>
          </a:prstGeom>
          <a:solidFill>
            <a:schemeClr val="bg1"/>
          </a:solidFill>
        </p:spPr>
        <p:txBody>
          <a:bodyPr wrap="square" rtlCol="0">
            <a:spAutoFit/>
          </a:bodyPr>
          <a:lstStyle/>
          <a:p>
            <a:r>
              <a:rPr lang="en-US" sz="4400" dirty="0" smtClean="0">
                <a:latin typeface="Times New Roman" pitchFamily="18" charset="0"/>
                <a:cs typeface="Times New Roman" pitchFamily="18" charset="0"/>
              </a:rPr>
              <a:t>Carpenter Bee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312811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penter bee 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152400" y="348943"/>
            <a:ext cx="37338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Carpenter Bee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136624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penter bee 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20715" y="6088559"/>
            <a:ext cx="5075068"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Carpenter Bee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874965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neybee 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3999" cy="6858000"/>
          </a:xfrm>
          <a:prstGeom prst="rect">
            <a:avLst/>
          </a:prstGeom>
          <a:noFill/>
          <a:ln>
            <a:noFill/>
          </a:ln>
        </p:spPr>
      </p:pic>
      <p:sp>
        <p:nvSpPr>
          <p:cNvPr id="3" name="TextBox 2"/>
          <p:cNvSpPr txBox="1"/>
          <p:nvPr/>
        </p:nvSpPr>
        <p:spPr>
          <a:xfrm>
            <a:off x="228600" y="5638800"/>
            <a:ext cx="3200400" cy="1046440"/>
          </a:xfrm>
          <a:prstGeom prst="rect">
            <a:avLst/>
          </a:prstGeom>
          <a:noFill/>
        </p:spPr>
        <p:txBody>
          <a:bodyPr wrap="square" rtlCol="0">
            <a:spAutoFit/>
          </a:bodyPr>
          <a:lstStyle/>
          <a:p>
            <a:r>
              <a:rPr lang="en-US" sz="4400" dirty="0">
                <a:latin typeface="Times New Roman" pitchFamily="18" charset="0"/>
                <a:cs typeface="Times New Roman" pitchFamily="18" charset="0"/>
              </a:rPr>
              <a:t>Honey Bee</a:t>
            </a:r>
          </a:p>
          <a:p>
            <a:endParaRPr lang="en-US" dirty="0"/>
          </a:p>
        </p:txBody>
      </p:sp>
    </p:spTree>
    <p:extLst>
      <p:ext uri="{BB962C8B-B14F-4D97-AF65-F5344CB8AC3E}">
        <p14:creationId xmlns:p14="http://schemas.microsoft.com/office/powerpoint/2010/main" val="250785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41681"/>
            <a:ext cx="7315200" cy="5808269"/>
          </a:xfrm>
          <a:prstGeom prst="rect">
            <a:avLst/>
          </a:prstGeom>
        </p:spPr>
      </p:pic>
      <p:sp>
        <p:nvSpPr>
          <p:cNvPr id="3" name="TextBox 2"/>
          <p:cNvSpPr txBox="1"/>
          <p:nvPr/>
        </p:nvSpPr>
        <p:spPr>
          <a:xfrm>
            <a:off x="1295400" y="6096000"/>
            <a:ext cx="739140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Carpenter Bee Rafter Damage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918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penter bee nest"/>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05"/>
            <a:ext cx="9144000" cy="5556250"/>
          </a:xfrm>
          <a:prstGeom prst="rect">
            <a:avLst/>
          </a:prstGeom>
          <a:noFill/>
          <a:ln>
            <a:noFill/>
          </a:ln>
        </p:spPr>
      </p:pic>
      <p:sp>
        <p:nvSpPr>
          <p:cNvPr id="3" name="TextBox 2"/>
          <p:cNvSpPr txBox="1"/>
          <p:nvPr/>
        </p:nvSpPr>
        <p:spPr>
          <a:xfrm>
            <a:off x="76200" y="5559055"/>
            <a:ext cx="9067800" cy="1446550"/>
          </a:xfrm>
          <a:prstGeom prst="rect">
            <a:avLst/>
          </a:prstGeom>
          <a:noFill/>
        </p:spPr>
        <p:txBody>
          <a:bodyPr wrap="square" rtlCol="0">
            <a:spAutoFit/>
          </a:bodyPr>
          <a:lstStyle/>
          <a:p>
            <a:r>
              <a:rPr lang="en-US" sz="4400" dirty="0" smtClean="0">
                <a:latin typeface="Times New Roman" pitchFamily="18" charset="0"/>
                <a:cs typeface="Times New Roman" pitchFamily="18" charset="0"/>
              </a:rPr>
              <a:t>Carpenter Bee Emerging From Nest Hole Drilled Into Wood</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2563695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penter be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0" y="6088559"/>
            <a:ext cx="3429000" cy="769441"/>
          </a:xfrm>
          <a:prstGeom prst="rect">
            <a:avLst/>
          </a:prstGeom>
          <a:noFill/>
        </p:spPr>
        <p:txBody>
          <a:bodyPr wrap="square" rtlCol="0">
            <a:spAutoFit/>
          </a:bodyPr>
          <a:lstStyle/>
          <a:p>
            <a:r>
              <a:rPr lang="en-US" sz="4400" dirty="0" smtClean="0">
                <a:solidFill>
                  <a:schemeClr val="bg1"/>
                </a:solidFill>
                <a:latin typeface="Times New Roman" pitchFamily="18" charset="0"/>
                <a:cs typeface="Times New Roman" pitchFamily="18" charset="0"/>
              </a:rPr>
              <a:t>Carpenter Bee</a:t>
            </a:r>
            <a:endParaRPr lang="en-US" sz="4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8047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penterbee 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097"/>
            <a:ext cx="7075487" cy="6858000"/>
          </a:xfrm>
          <a:prstGeom prst="rect">
            <a:avLst/>
          </a:prstGeom>
          <a:noFill/>
          <a:ln>
            <a:noFill/>
          </a:ln>
        </p:spPr>
      </p:pic>
      <p:sp>
        <p:nvSpPr>
          <p:cNvPr id="3" name="TextBox 2"/>
          <p:cNvSpPr txBox="1"/>
          <p:nvPr/>
        </p:nvSpPr>
        <p:spPr>
          <a:xfrm>
            <a:off x="7075487" y="1981200"/>
            <a:ext cx="1992313" cy="1754326"/>
          </a:xfrm>
          <a:prstGeom prst="rect">
            <a:avLst/>
          </a:prstGeom>
          <a:noFill/>
        </p:spPr>
        <p:txBody>
          <a:bodyPr wrap="square" rtlCol="0">
            <a:spAutoFit/>
          </a:bodyPr>
          <a:lstStyle/>
          <a:p>
            <a:r>
              <a:rPr lang="en-US" sz="3600" dirty="0" smtClean="0">
                <a:latin typeface="Times New Roman" pitchFamily="18" charset="0"/>
                <a:cs typeface="Times New Roman" pitchFamily="18" charset="0"/>
              </a:rPr>
              <a:t>Carpenter Bee Foraging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965905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gerbee 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34475" cy="6858000"/>
          </a:xfrm>
          <a:prstGeom prst="rect">
            <a:avLst/>
          </a:prstGeom>
          <a:noFill/>
          <a:ln>
            <a:noFill/>
          </a:ln>
        </p:spPr>
      </p:pic>
      <p:sp>
        <p:nvSpPr>
          <p:cNvPr id="3" name="TextBox 2"/>
          <p:cNvSpPr txBox="1"/>
          <p:nvPr/>
        </p:nvSpPr>
        <p:spPr>
          <a:xfrm>
            <a:off x="5486400" y="390548"/>
            <a:ext cx="3429000" cy="769441"/>
          </a:xfrm>
          <a:prstGeom prst="rect">
            <a:avLst/>
          </a:prstGeom>
          <a:noFill/>
        </p:spPr>
        <p:txBody>
          <a:bodyPr wrap="square" rtlCol="0">
            <a:spAutoFit/>
          </a:bodyPr>
          <a:lstStyle/>
          <a:p>
            <a:r>
              <a:rPr lang="en-US" sz="4400" dirty="0" err="1" smtClean="0">
                <a:solidFill>
                  <a:schemeClr val="bg1"/>
                </a:solidFill>
                <a:latin typeface="Times New Roman" pitchFamily="18" charset="0"/>
                <a:cs typeface="Times New Roman" pitchFamily="18" charset="0"/>
              </a:rPr>
              <a:t>Diggerbee</a:t>
            </a:r>
            <a:endParaRPr lang="en-US" sz="4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28731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gerbee 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rot="5400000">
            <a:off x="204892" y="-173822"/>
            <a:ext cx="6836546" cy="7227098"/>
          </a:xfrm>
          <a:prstGeom prst="rect">
            <a:avLst/>
          </a:prstGeom>
          <a:noFill/>
          <a:ln>
            <a:noFill/>
          </a:ln>
        </p:spPr>
      </p:pic>
      <p:sp>
        <p:nvSpPr>
          <p:cNvPr id="3" name="TextBox 2"/>
          <p:cNvSpPr txBox="1"/>
          <p:nvPr/>
        </p:nvSpPr>
        <p:spPr>
          <a:xfrm>
            <a:off x="7236714" y="2261586"/>
            <a:ext cx="1907286" cy="861774"/>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Diggerbee</a:t>
            </a:r>
            <a:endParaRPr lang="en-US" sz="32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51415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076" y="152400"/>
            <a:ext cx="4619324" cy="1046440"/>
          </a:xfrm>
          <a:prstGeom prst="rect">
            <a:avLst/>
          </a:prstGeom>
          <a:noFill/>
        </p:spPr>
        <p:txBody>
          <a:bodyPr wrap="square" rtlCol="0">
            <a:spAutoFit/>
          </a:bodyPr>
          <a:lstStyle/>
          <a:p>
            <a:r>
              <a:rPr lang="en-US" sz="4400" dirty="0" smtClean="0">
                <a:latin typeface="Times New Roman" pitchFamily="18" charset="0"/>
                <a:cs typeface="Times New Roman" pitchFamily="18" charset="0"/>
              </a:rPr>
              <a:t>Digger Bee</a:t>
            </a:r>
            <a:endParaRPr lang="en-US" sz="4400" dirty="0">
              <a:latin typeface="Times New Roman" pitchFamily="18" charset="0"/>
              <a:cs typeface="Times New Roman"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57" y="1175579"/>
            <a:ext cx="7368540" cy="5189113"/>
          </a:xfrm>
          <a:prstGeom prst="rect">
            <a:avLst/>
          </a:prstGeom>
        </p:spPr>
      </p:pic>
    </p:spTree>
    <p:extLst>
      <p:ext uri="{BB962C8B-B14F-4D97-AF65-F5344CB8AC3E}">
        <p14:creationId xmlns:p14="http://schemas.microsoft.com/office/powerpoint/2010/main" val="41195267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gerbee 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763"/>
            <a:ext cx="9144000" cy="6848475"/>
          </a:xfrm>
          <a:prstGeom prst="rect">
            <a:avLst/>
          </a:prstGeom>
          <a:noFill/>
          <a:ln>
            <a:noFill/>
          </a:ln>
        </p:spPr>
      </p:pic>
      <p:sp>
        <p:nvSpPr>
          <p:cNvPr id="3" name="TextBox 2"/>
          <p:cNvSpPr txBox="1"/>
          <p:nvPr/>
        </p:nvSpPr>
        <p:spPr>
          <a:xfrm>
            <a:off x="5791200" y="457200"/>
            <a:ext cx="3124200" cy="769441"/>
          </a:xfrm>
          <a:prstGeom prst="rect">
            <a:avLst/>
          </a:prstGeom>
          <a:noFill/>
        </p:spPr>
        <p:txBody>
          <a:bodyPr wrap="square" rtlCol="0">
            <a:spAutoFit/>
          </a:bodyPr>
          <a:lstStyle/>
          <a:p>
            <a:r>
              <a:rPr lang="en-US" sz="4400" dirty="0" err="1" smtClean="0">
                <a:latin typeface="Times New Roman" pitchFamily="18" charset="0"/>
                <a:cs typeface="Times New Roman" pitchFamily="18" charset="0"/>
              </a:rPr>
              <a:t>Diggerbee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697806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gerbee nest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175" y="0"/>
            <a:ext cx="9136063" cy="6858000"/>
          </a:xfrm>
          <a:prstGeom prst="rect">
            <a:avLst/>
          </a:prstGeom>
          <a:noFill/>
          <a:ln>
            <a:noFill/>
          </a:ln>
        </p:spPr>
      </p:pic>
      <p:sp>
        <p:nvSpPr>
          <p:cNvPr id="3" name="TextBox 2"/>
          <p:cNvSpPr txBox="1"/>
          <p:nvPr/>
        </p:nvSpPr>
        <p:spPr>
          <a:xfrm>
            <a:off x="3124200" y="6088559"/>
            <a:ext cx="4572000" cy="769441"/>
          </a:xfrm>
          <a:prstGeom prst="rect">
            <a:avLst/>
          </a:prstGeom>
          <a:solidFill>
            <a:schemeClr val="bg1"/>
          </a:solidFill>
        </p:spPr>
        <p:txBody>
          <a:bodyPr wrap="square" rtlCol="0">
            <a:spAutoFit/>
          </a:bodyPr>
          <a:lstStyle/>
          <a:p>
            <a:r>
              <a:rPr lang="en-US" sz="4400" dirty="0" err="1" smtClean="0">
                <a:latin typeface="Times New Roman" pitchFamily="18" charset="0"/>
                <a:cs typeface="Times New Roman" pitchFamily="18" charset="0"/>
              </a:rPr>
              <a:t>Diggerbee</a:t>
            </a:r>
            <a:r>
              <a:rPr lang="en-US" sz="4400" dirty="0" smtClean="0">
                <a:latin typeface="Times New Roman" pitchFamily="18" charset="0"/>
                <a:cs typeface="Times New Roman" pitchFamily="18" charset="0"/>
              </a:rPr>
              <a:t> Nest</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4326363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5411450"/>
            <a:ext cx="5334000" cy="769441"/>
          </a:xfrm>
          <a:prstGeom prst="rect">
            <a:avLst/>
          </a:prstGeom>
          <a:noFill/>
        </p:spPr>
        <p:txBody>
          <a:bodyPr wrap="square" rtlCol="0">
            <a:spAutoFit/>
          </a:bodyPr>
          <a:lstStyle/>
          <a:p>
            <a:r>
              <a:rPr lang="en-US" sz="4400" dirty="0" err="1" smtClean="0">
                <a:latin typeface="Times New Roman" pitchFamily="18" charset="0"/>
                <a:cs typeface="Times New Roman" pitchFamily="18" charset="0"/>
              </a:rPr>
              <a:t>Diggerbee</a:t>
            </a:r>
            <a:r>
              <a:rPr lang="en-US" sz="4400" dirty="0" smtClean="0">
                <a:latin typeface="Times New Roman" pitchFamily="18" charset="0"/>
                <a:cs typeface="Times New Roman" pitchFamily="18" charset="0"/>
              </a:rPr>
              <a:t> Nest</a:t>
            </a:r>
            <a:endParaRPr lang="en-US" sz="44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406"/>
            <a:ext cx="7391400" cy="5278141"/>
          </a:xfrm>
          <a:prstGeom prst="rect">
            <a:avLst/>
          </a:prstGeom>
        </p:spPr>
      </p:pic>
    </p:spTree>
    <p:extLst>
      <p:ext uri="{BB962C8B-B14F-4D97-AF65-F5344CB8AC3E}">
        <p14:creationId xmlns:p14="http://schemas.microsoft.com/office/powerpoint/2010/main" val="1335302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e with pollen"/>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395466" y="2133600"/>
            <a:ext cx="4303026" cy="2868684"/>
          </a:xfrm>
          <a:prstGeom prst="rect">
            <a:avLst/>
          </a:prstGeom>
          <a:noFill/>
          <a:ln>
            <a:noFill/>
          </a:ln>
        </p:spPr>
      </p:pic>
      <p:sp>
        <p:nvSpPr>
          <p:cNvPr id="3" name="TextBox 2"/>
          <p:cNvSpPr txBox="1"/>
          <p:nvPr/>
        </p:nvSpPr>
        <p:spPr>
          <a:xfrm>
            <a:off x="39237" y="6088559"/>
            <a:ext cx="9015484"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Honey Bee Loaded With Corn Pollen</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4995130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ant garden bee"/>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4006850" y="0"/>
            <a:ext cx="5137150" cy="6858000"/>
          </a:xfrm>
          <a:prstGeom prst="rect">
            <a:avLst/>
          </a:prstGeom>
          <a:noFill/>
          <a:ln>
            <a:noFill/>
          </a:ln>
        </p:spPr>
      </p:pic>
      <p:sp>
        <p:nvSpPr>
          <p:cNvPr id="3" name="TextBox 2"/>
          <p:cNvSpPr txBox="1"/>
          <p:nvPr/>
        </p:nvSpPr>
        <p:spPr>
          <a:xfrm>
            <a:off x="609600" y="2362200"/>
            <a:ext cx="2667000" cy="3139321"/>
          </a:xfrm>
          <a:prstGeom prst="rect">
            <a:avLst/>
          </a:prstGeom>
          <a:noFill/>
        </p:spPr>
        <p:txBody>
          <a:bodyPr wrap="square" rtlCol="0">
            <a:spAutoFit/>
          </a:bodyPr>
          <a:lstStyle/>
          <a:p>
            <a:r>
              <a:rPr lang="en-US" sz="6000" dirty="0" smtClean="0">
                <a:latin typeface="Times New Roman" pitchFamily="18" charset="0"/>
                <a:cs typeface="Times New Roman" pitchFamily="18" charset="0"/>
              </a:rPr>
              <a:t>Giant Garden Bee</a:t>
            </a:r>
          </a:p>
          <a:p>
            <a:endParaRPr lang="en-US" dirty="0"/>
          </a:p>
        </p:txBody>
      </p:sp>
    </p:spTree>
    <p:extLst>
      <p:ext uri="{BB962C8B-B14F-4D97-AF65-F5344CB8AC3E}">
        <p14:creationId xmlns:p14="http://schemas.microsoft.com/office/powerpoint/2010/main" val="22742239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verfly"/>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219" y="-11097"/>
            <a:ext cx="7531100" cy="6858000"/>
          </a:xfrm>
          <a:prstGeom prst="rect">
            <a:avLst/>
          </a:prstGeom>
          <a:noFill/>
          <a:ln>
            <a:noFill/>
          </a:ln>
        </p:spPr>
      </p:pic>
      <p:sp>
        <p:nvSpPr>
          <p:cNvPr id="3" name="TextBox 2"/>
          <p:cNvSpPr txBox="1"/>
          <p:nvPr/>
        </p:nvSpPr>
        <p:spPr>
          <a:xfrm>
            <a:off x="7533319" y="2743200"/>
            <a:ext cx="1610681" cy="1446550"/>
          </a:xfrm>
          <a:prstGeom prst="rect">
            <a:avLst/>
          </a:prstGeom>
          <a:noFill/>
        </p:spPr>
        <p:txBody>
          <a:bodyPr wrap="square" rtlCol="0">
            <a:spAutoFit/>
          </a:bodyPr>
          <a:lstStyle/>
          <a:p>
            <a:r>
              <a:rPr lang="en-US" sz="4400" dirty="0" err="1" smtClean="0">
                <a:latin typeface="Times New Roman" pitchFamily="18" charset="0"/>
                <a:cs typeface="Times New Roman" pitchFamily="18" charset="0"/>
              </a:rPr>
              <a:t>HoverFly</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42090067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fcutter bee 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685800" y="609600"/>
            <a:ext cx="6324600" cy="4743450"/>
          </a:xfrm>
          <a:prstGeom prst="rect">
            <a:avLst/>
          </a:prstGeom>
          <a:noFill/>
          <a:ln>
            <a:noFill/>
          </a:ln>
        </p:spPr>
      </p:pic>
      <p:sp>
        <p:nvSpPr>
          <p:cNvPr id="3" name="TextBox 2"/>
          <p:cNvSpPr txBox="1"/>
          <p:nvPr/>
        </p:nvSpPr>
        <p:spPr>
          <a:xfrm>
            <a:off x="0" y="5943600"/>
            <a:ext cx="35814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Leafcutter Bee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4798122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fcutter bee 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85800" y="609600"/>
            <a:ext cx="6172201" cy="5668348"/>
          </a:xfrm>
          <a:prstGeom prst="rect">
            <a:avLst/>
          </a:prstGeom>
          <a:noFill/>
          <a:ln>
            <a:noFill/>
          </a:ln>
        </p:spPr>
      </p:pic>
      <p:sp>
        <p:nvSpPr>
          <p:cNvPr id="3" name="TextBox 2"/>
          <p:cNvSpPr txBox="1"/>
          <p:nvPr/>
        </p:nvSpPr>
        <p:spPr>
          <a:xfrm>
            <a:off x="7467600" y="381000"/>
            <a:ext cx="1676399" cy="2400657"/>
          </a:xfrm>
          <a:prstGeom prst="rect">
            <a:avLst/>
          </a:prstGeom>
          <a:noFill/>
        </p:spPr>
        <p:txBody>
          <a:bodyPr wrap="square" rtlCol="0">
            <a:spAutoFit/>
          </a:bodyPr>
          <a:lstStyle/>
          <a:p>
            <a:r>
              <a:rPr lang="en-US" sz="4400" dirty="0" smtClean="0">
                <a:latin typeface="Times New Roman" pitchFamily="18" charset="0"/>
                <a:cs typeface="Times New Roman" pitchFamily="18" charset="0"/>
              </a:rPr>
              <a:t>Leaf</a:t>
            </a:r>
          </a:p>
          <a:p>
            <a:r>
              <a:rPr lang="en-US" sz="4400" dirty="0" smtClean="0">
                <a:latin typeface="Times New Roman" pitchFamily="18" charset="0"/>
                <a:cs typeface="Times New Roman" pitchFamily="18" charset="0"/>
              </a:rPr>
              <a:t>Cutter</a:t>
            </a:r>
          </a:p>
          <a:p>
            <a:r>
              <a:rPr lang="en-US" sz="4400" dirty="0" smtClean="0">
                <a:latin typeface="Times New Roman" pitchFamily="18" charset="0"/>
                <a:cs typeface="Times New Roman" pitchFamily="18" charset="0"/>
              </a:rPr>
              <a:t> </a:t>
            </a:r>
            <a:r>
              <a:rPr lang="en-US" sz="4400" dirty="0">
                <a:latin typeface="Times New Roman" pitchFamily="18" charset="0"/>
                <a:cs typeface="Times New Roman" pitchFamily="18" charset="0"/>
              </a:rPr>
              <a:t>Bee</a:t>
            </a:r>
          </a:p>
          <a:p>
            <a:endParaRPr lang="en-US" dirty="0"/>
          </a:p>
        </p:txBody>
      </p:sp>
    </p:spTree>
    <p:extLst>
      <p:ext uri="{BB962C8B-B14F-4D97-AF65-F5344CB8AC3E}">
        <p14:creationId xmlns:p14="http://schemas.microsoft.com/office/powerpoint/2010/main" val="5712301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fcutter bee 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38200" y="1143000"/>
            <a:ext cx="6629400" cy="4972049"/>
          </a:xfrm>
          <a:prstGeom prst="rect">
            <a:avLst/>
          </a:prstGeom>
          <a:noFill/>
          <a:ln>
            <a:noFill/>
          </a:ln>
        </p:spPr>
      </p:pic>
      <p:sp>
        <p:nvSpPr>
          <p:cNvPr id="3" name="TextBox 2"/>
          <p:cNvSpPr txBox="1"/>
          <p:nvPr/>
        </p:nvSpPr>
        <p:spPr>
          <a:xfrm>
            <a:off x="5135732" y="304800"/>
            <a:ext cx="3962400" cy="1446550"/>
          </a:xfrm>
          <a:prstGeom prst="rect">
            <a:avLst/>
          </a:prstGeom>
          <a:noFill/>
        </p:spPr>
        <p:txBody>
          <a:bodyPr wrap="square" rtlCol="0">
            <a:spAutoFit/>
          </a:bodyPr>
          <a:lstStyle/>
          <a:p>
            <a:r>
              <a:rPr lang="en-US" sz="4400" dirty="0">
                <a:latin typeface="Times New Roman" pitchFamily="18" charset="0"/>
                <a:cs typeface="Times New Roman" pitchFamily="18" charset="0"/>
              </a:rPr>
              <a:t>Leafcutter Bee</a:t>
            </a:r>
          </a:p>
          <a:p>
            <a:endParaRPr lang="en-US" sz="4400" dirty="0"/>
          </a:p>
        </p:txBody>
      </p:sp>
    </p:spTree>
    <p:extLst>
      <p:ext uri="{BB962C8B-B14F-4D97-AF65-F5344CB8AC3E}">
        <p14:creationId xmlns:p14="http://schemas.microsoft.com/office/powerpoint/2010/main" val="2147895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633"/>
            <a:ext cx="2514600" cy="4154984"/>
          </a:xfrm>
          <a:prstGeom prst="rect">
            <a:avLst/>
          </a:prstGeom>
          <a:noFill/>
        </p:spPr>
        <p:txBody>
          <a:bodyPr wrap="square" rtlCol="0">
            <a:spAutoFit/>
          </a:bodyPr>
          <a:lstStyle/>
          <a:p>
            <a:r>
              <a:rPr lang="en-US" sz="4400" dirty="0" smtClean="0">
                <a:latin typeface="Times New Roman" pitchFamily="18" charset="0"/>
                <a:cs typeface="Times New Roman" pitchFamily="18" charset="0"/>
              </a:rPr>
              <a:t>Assassin Bug Eating Leaf Cutter Bee</a:t>
            </a:r>
            <a:endParaRPr lang="en-US" sz="4400"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000" y="1143000"/>
            <a:ext cx="7367154" cy="5715000"/>
          </a:xfrm>
          <a:prstGeom prst="rect">
            <a:avLst/>
          </a:prstGeom>
        </p:spPr>
      </p:pic>
    </p:spTree>
    <p:extLst>
      <p:ext uri="{BB962C8B-B14F-4D97-AF65-F5344CB8AC3E}">
        <p14:creationId xmlns:p14="http://schemas.microsoft.com/office/powerpoint/2010/main" val="7202340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fcutter bee"/>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3310462" y="0"/>
            <a:ext cx="5837237" cy="6858000"/>
          </a:xfrm>
          <a:prstGeom prst="rect">
            <a:avLst/>
          </a:prstGeom>
          <a:noFill/>
          <a:ln>
            <a:noFill/>
          </a:ln>
        </p:spPr>
      </p:pic>
      <p:sp>
        <p:nvSpPr>
          <p:cNvPr id="3" name="TextBox 2"/>
          <p:cNvSpPr txBox="1"/>
          <p:nvPr/>
        </p:nvSpPr>
        <p:spPr>
          <a:xfrm>
            <a:off x="152400" y="990600"/>
            <a:ext cx="3048000" cy="4431983"/>
          </a:xfrm>
          <a:prstGeom prst="rect">
            <a:avLst/>
          </a:prstGeom>
          <a:noFill/>
        </p:spPr>
        <p:txBody>
          <a:bodyPr wrap="square" rtlCol="0">
            <a:spAutoFit/>
          </a:bodyPr>
          <a:lstStyle/>
          <a:p>
            <a:r>
              <a:rPr lang="en-US" sz="4400" dirty="0">
                <a:latin typeface="Times New Roman" pitchFamily="18" charset="0"/>
                <a:cs typeface="Times New Roman" pitchFamily="18" charset="0"/>
              </a:rPr>
              <a:t>Leafcutter </a:t>
            </a:r>
            <a:r>
              <a:rPr lang="en-US" sz="4400" dirty="0" smtClean="0">
                <a:latin typeface="Times New Roman" pitchFamily="18" charset="0"/>
                <a:cs typeface="Times New Roman" pitchFamily="18" charset="0"/>
              </a:rPr>
              <a:t>Bee Cutting Leaf Disc Out For Larvae To Feed On</a:t>
            </a:r>
            <a:endParaRPr lang="en-US" sz="4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5320743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fcutter bee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813"/>
            <a:ext cx="9144000" cy="6556375"/>
          </a:xfrm>
          <a:prstGeom prst="rect">
            <a:avLst/>
          </a:prstGeom>
          <a:noFill/>
          <a:ln>
            <a:noFill/>
          </a:ln>
        </p:spPr>
      </p:pic>
      <p:sp>
        <p:nvSpPr>
          <p:cNvPr id="3" name="TextBox 2"/>
          <p:cNvSpPr txBox="1"/>
          <p:nvPr/>
        </p:nvSpPr>
        <p:spPr>
          <a:xfrm>
            <a:off x="3962400" y="5638800"/>
            <a:ext cx="5029200" cy="1446550"/>
          </a:xfrm>
          <a:prstGeom prst="rect">
            <a:avLst/>
          </a:prstGeom>
          <a:noFill/>
        </p:spPr>
        <p:txBody>
          <a:bodyPr wrap="square" rtlCol="0">
            <a:spAutoFit/>
          </a:bodyPr>
          <a:lstStyle/>
          <a:p>
            <a:r>
              <a:rPr lang="en-US" sz="4400" dirty="0">
                <a:latin typeface="Times New Roman" pitchFamily="18" charset="0"/>
                <a:cs typeface="Times New Roman" pitchFamily="18" charset="0"/>
              </a:rPr>
              <a:t>Leafcutter Bee</a:t>
            </a:r>
          </a:p>
          <a:p>
            <a:endParaRPr lang="en-US" sz="4400" dirty="0"/>
          </a:p>
        </p:txBody>
      </p:sp>
    </p:spTree>
    <p:extLst>
      <p:ext uri="{BB962C8B-B14F-4D97-AF65-F5344CB8AC3E}">
        <p14:creationId xmlns:p14="http://schemas.microsoft.com/office/powerpoint/2010/main" val="4828458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fcutterbee nest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763"/>
            <a:ext cx="9144000" cy="6848475"/>
          </a:xfrm>
          <a:prstGeom prst="rect">
            <a:avLst/>
          </a:prstGeom>
          <a:noFill/>
          <a:ln>
            <a:noFill/>
          </a:ln>
        </p:spPr>
      </p:pic>
      <p:sp>
        <p:nvSpPr>
          <p:cNvPr id="3" name="TextBox 2"/>
          <p:cNvSpPr txBox="1"/>
          <p:nvPr/>
        </p:nvSpPr>
        <p:spPr>
          <a:xfrm>
            <a:off x="0" y="5181600"/>
            <a:ext cx="9144000" cy="2123658"/>
          </a:xfrm>
          <a:prstGeom prst="rect">
            <a:avLst/>
          </a:prstGeom>
          <a:solidFill>
            <a:schemeClr val="bg1"/>
          </a:solidFill>
        </p:spPr>
        <p:txBody>
          <a:bodyPr wrap="square" rtlCol="0">
            <a:spAutoFit/>
          </a:bodyPr>
          <a:lstStyle/>
          <a:p>
            <a:r>
              <a:rPr lang="en-US" sz="4400" dirty="0">
                <a:latin typeface="Times New Roman" pitchFamily="18" charset="0"/>
                <a:cs typeface="Times New Roman" pitchFamily="18" charset="0"/>
              </a:rPr>
              <a:t>Leafcutter Bee Laying Eggs Between Leaf Layers</a:t>
            </a:r>
          </a:p>
          <a:p>
            <a:endParaRPr lang="en-US" sz="4400" dirty="0"/>
          </a:p>
        </p:txBody>
      </p:sp>
    </p:spTree>
    <p:extLst>
      <p:ext uri="{BB962C8B-B14F-4D97-AF65-F5344CB8AC3E}">
        <p14:creationId xmlns:p14="http://schemas.microsoft.com/office/powerpoint/2010/main" val="40283257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litary bee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54300" y="0"/>
            <a:ext cx="3835400" cy="6858000"/>
          </a:xfrm>
          <a:prstGeom prst="rect">
            <a:avLst/>
          </a:prstGeom>
          <a:noFill/>
          <a:ln>
            <a:noFill/>
          </a:ln>
        </p:spPr>
      </p:pic>
    </p:spTree>
    <p:extLst>
      <p:ext uri="{BB962C8B-B14F-4D97-AF65-F5344CB8AC3E}">
        <p14:creationId xmlns:p14="http://schemas.microsoft.com/office/powerpoint/2010/main" val="4227755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neybee"/>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306513" y="-10357"/>
            <a:ext cx="7837487" cy="6858000"/>
          </a:xfrm>
          <a:prstGeom prst="rect">
            <a:avLst/>
          </a:prstGeom>
          <a:noFill/>
          <a:ln>
            <a:noFill/>
          </a:ln>
        </p:spPr>
      </p:pic>
      <p:sp>
        <p:nvSpPr>
          <p:cNvPr id="3" name="TextBox 2"/>
          <p:cNvSpPr txBox="1"/>
          <p:nvPr/>
        </p:nvSpPr>
        <p:spPr>
          <a:xfrm>
            <a:off x="152400" y="228600"/>
            <a:ext cx="1828799" cy="1723549"/>
          </a:xfrm>
          <a:prstGeom prst="rect">
            <a:avLst/>
          </a:prstGeom>
          <a:noFill/>
        </p:spPr>
        <p:txBody>
          <a:bodyPr wrap="square" rtlCol="0">
            <a:spAutoFit/>
          </a:bodyPr>
          <a:lstStyle/>
          <a:p>
            <a:r>
              <a:rPr lang="en-US" sz="4400" dirty="0">
                <a:latin typeface="Times New Roman" pitchFamily="18" charset="0"/>
                <a:cs typeface="Times New Roman" pitchFamily="18" charset="0"/>
              </a:rPr>
              <a:t>Honey Bee</a:t>
            </a:r>
          </a:p>
          <a:p>
            <a:endParaRPr lang="en-US" dirty="0"/>
          </a:p>
        </p:txBody>
      </p:sp>
    </p:spTree>
    <p:extLst>
      <p:ext uri="{BB962C8B-B14F-4D97-AF65-F5344CB8AC3E}">
        <p14:creationId xmlns:p14="http://schemas.microsoft.com/office/powerpoint/2010/main" val="15793289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362200"/>
            <a:ext cx="13411200" cy="9525000"/>
          </a:xfrm>
          <a:prstGeom prst="rect">
            <a:avLst/>
          </a:prstGeom>
        </p:spPr>
      </p:pic>
    </p:spTree>
    <p:extLst>
      <p:ext uri="{BB962C8B-B14F-4D97-AF65-F5344CB8AC3E}">
        <p14:creationId xmlns:p14="http://schemas.microsoft.com/office/powerpoint/2010/main" val="17236882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 y="20472"/>
            <a:ext cx="4246728" cy="424672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827" y="20472"/>
            <a:ext cx="4888173" cy="3666130"/>
          </a:xfrm>
          <a:prstGeom prst="rect">
            <a:avLst/>
          </a:prstGeom>
        </p:spPr>
      </p:pic>
      <p:sp>
        <p:nvSpPr>
          <p:cNvPr id="5" name="TextBox 4"/>
          <p:cNvSpPr txBox="1"/>
          <p:nvPr/>
        </p:nvSpPr>
        <p:spPr>
          <a:xfrm>
            <a:off x="914400" y="4800600"/>
            <a:ext cx="7010400" cy="1446550"/>
          </a:xfrm>
          <a:prstGeom prst="rect">
            <a:avLst/>
          </a:prstGeom>
          <a:noFill/>
        </p:spPr>
        <p:txBody>
          <a:bodyPr wrap="square" rtlCol="0">
            <a:spAutoFit/>
          </a:bodyPr>
          <a:lstStyle/>
          <a:p>
            <a:r>
              <a:rPr lang="en-US" sz="4400" dirty="0" smtClean="0">
                <a:latin typeface="Times New Roman" pitchFamily="18" charset="0"/>
                <a:cs typeface="Times New Roman" pitchFamily="18" charset="0"/>
              </a:rPr>
              <a:t>Tubular Bee Nesting Box With Replaceable Straws</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412272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fcutter bee nest"/>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76200" y="5638800"/>
            <a:ext cx="7239000" cy="1446550"/>
          </a:xfrm>
          <a:prstGeom prst="rect">
            <a:avLst/>
          </a:prstGeom>
          <a:noFill/>
        </p:spPr>
        <p:txBody>
          <a:bodyPr wrap="square" rtlCol="0">
            <a:spAutoFit/>
          </a:bodyPr>
          <a:lstStyle/>
          <a:p>
            <a:r>
              <a:rPr lang="en-US" sz="4400" dirty="0">
                <a:solidFill>
                  <a:schemeClr val="bg1"/>
                </a:solidFill>
                <a:latin typeface="Times New Roman" pitchFamily="18" charset="0"/>
                <a:cs typeface="Times New Roman" pitchFamily="18" charset="0"/>
              </a:rPr>
              <a:t>Leafcutter </a:t>
            </a:r>
            <a:r>
              <a:rPr lang="en-US" sz="4400" dirty="0" smtClean="0">
                <a:solidFill>
                  <a:schemeClr val="bg1"/>
                </a:solidFill>
                <a:latin typeface="Times New Roman" pitchFamily="18" charset="0"/>
                <a:cs typeface="Times New Roman" pitchFamily="18" charset="0"/>
              </a:rPr>
              <a:t>Bee In Tubular Nest</a:t>
            </a:r>
            <a:endParaRPr lang="en-US" sz="4400" dirty="0">
              <a:solidFill>
                <a:schemeClr val="bg1"/>
              </a:solidFill>
              <a:latin typeface="Times New Roman" pitchFamily="18" charset="0"/>
              <a:cs typeface="Times New Roman" pitchFamily="18" charset="0"/>
            </a:endParaRPr>
          </a:p>
          <a:p>
            <a:endParaRPr lang="en-US" sz="4400" dirty="0">
              <a:solidFill>
                <a:schemeClr val="bg1"/>
              </a:solidFill>
            </a:endParaRPr>
          </a:p>
        </p:txBody>
      </p:sp>
    </p:spTree>
    <p:extLst>
      <p:ext uri="{BB962C8B-B14F-4D97-AF65-F5344CB8AC3E}">
        <p14:creationId xmlns:p14="http://schemas.microsoft.com/office/powerpoint/2010/main" val="26065083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fcutter nest 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43928"/>
          </a:xfrm>
          <a:prstGeom prst="rect">
            <a:avLst/>
          </a:prstGeom>
          <a:noFill/>
          <a:ln>
            <a:noFill/>
          </a:ln>
        </p:spPr>
      </p:pic>
      <p:sp>
        <p:nvSpPr>
          <p:cNvPr id="3" name="TextBox 2"/>
          <p:cNvSpPr txBox="1"/>
          <p:nvPr/>
        </p:nvSpPr>
        <p:spPr>
          <a:xfrm>
            <a:off x="-27373" y="4997269"/>
            <a:ext cx="9144000" cy="1846659"/>
          </a:xfrm>
          <a:prstGeom prst="rect">
            <a:avLst/>
          </a:prstGeom>
          <a:noFill/>
        </p:spPr>
        <p:txBody>
          <a:bodyPr wrap="square" rtlCol="0">
            <a:spAutoFit/>
          </a:bodyPr>
          <a:lstStyle/>
          <a:p>
            <a:r>
              <a:rPr lang="en-US" sz="4800" dirty="0">
                <a:latin typeface="Times New Roman" pitchFamily="18" charset="0"/>
                <a:cs typeface="Times New Roman" pitchFamily="18" charset="0"/>
              </a:rPr>
              <a:t>Leafcutter </a:t>
            </a:r>
            <a:r>
              <a:rPr lang="en-US" sz="4800" dirty="0" smtClean="0">
                <a:latin typeface="Times New Roman" pitchFamily="18" charset="0"/>
                <a:cs typeface="Times New Roman" pitchFamily="18" charset="0"/>
              </a:rPr>
              <a:t>Bee Laying Eggs Between Leaf Layers</a:t>
            </a:r>
            <a:endParaRPr lang="en-US" sz="4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41543236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fcutter nest 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6276"/>
            <a:ext cx="9144000" cy="6874276"/>
          </a:xfrm>
          <a:prstGeom prst="rect">
            <a:avLst/>
          </a:prstGeom>
          <a:noFill/>
          <a:ln>
            <a:noFill/>
          </a:ln>
        </p:spPr>
      </p:pic>
      <p:sp>
        <p:nvSpPr>
          <p:cNvPr id="3" name="TextBox 2"/>
          <p:cNvSpPr txBox="1"/>
          <p:nvPr/>
        </p:nvSpPr>
        <p:spPr>
          <a:xfrm>
            <a:off x="381000" y="5105400"/>
            <a:ext cx="8763000" cy="2123658"/>
          </a:xfrm>
          <a:prstGeom prst="rect">
            <a:avLst/>
          </a:prstGeom>
          <a:noFill/>
        </p:spPr>
        <p:txBody>
          <a:bodyPr wrap="square" rtlCol="0">
            <a:spAutoFit/>
          </a:bodyPr>
          <a:lstStyle/>
          <a:p>
            <a:r>
              <a:rPr lang="en-US" sz="4400" dirty="0">
                <a:latin typeface="Times New Roman" pitchFamily="18" charset="0"/>
                <a:cs typeface="Times New Roman" pitchFamily="18" charset="0"/>
              </a:rPr>
              <a:t>Leafcutter Bee </a:t>
            </a:r>
            <a:r>
              <a:rPr lang="en-US" sz="4400" dirty="0" smtClean="0">
                <a:latin typeface="Times New Roman" pitchFamily="18" charset="0"/>
                <a:cs typeface="Times New Roman" pitchFamily="18" charset="0"/>
              </a:rPr>
              <a:t>Lays </a:t>
            </a:r>
            <a:r>
              <a:rPr lang="en-US" sz="4400" dirty="0">
                <a:latin typeface="Times New Roman" pitchFamily="18" charset="0"/>
                <a:cs typeface="Times New Roman" pitchFamily="18" charset="0"/>
              </a:rPr>
              <a:t>Eggs Between Leaf Layers</a:t>
            </a:r>
          </a:p>
          <a:p>
            <a:endParaRPr lang="en-US" sz="4400" dirty="0"/>
          </a:p>
        </p:txBody>
      </p:sp>
    </p:spTree>
    <p:extLst>
      <p:ext uri="{BB962C8B-B14F-4D97-AF65-F5344CB8AC3E}">
        <p14:creationId xmlns:p14="http://schemas.microsoft.com/office/powerpoint/2010/main" val="32081304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ffercutter bee 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9144000" cy="6858000"/>
          </a:xfrm>
          <a:prstGeom prst="rect">
            <a:avLst/>
          </a:prstGeom>
          <a:noFill/>
          <a:ln>
            <a:noFill/>
          </a:ln>
        </p:spPr>
      </p:pic>
      <p:sp>
        <p:nvSpPr>
          <p:cNvPr id="3" name="TextBox 2"/>
          <p:cNvSpPr txBox="1"/>
          <p:nvPr/>
        </p:nvSpPr>
        <p:spPr>
          <a:xfrm>
            <a:off x="4724400" y="5830056"/>
            <a:ext cx="4419600" cy="1046440"/>
          </a:xfrm>
          <a:prstGeom prst="rect">
            <a:avLst/>
          </a:prstGeom>
          <a:noFill/>
        </p:spPr>
        <p:txBody>
          <a:bodyPr wrap="square" rtlCol="0">
            <a:spAutoFit/>
          </a:bodyPr>
          <a:lstStyle/>
          <a:p>
            <a:r>
              <a:rPr lang="en-US" sz="4400" dirty="0">
                <a:latin typeface="Times New Roman" pitchFamily="18" charset="0"/>
                <a:cs typeface="Times New Roman" pitchFamily="18" charset="0"/>
              </a:rPr>
              <a:t>Leafcutter Bee </a:t>
            </a:r>
          </a:p>
          <a:p>
            <a:endParaRPr lang="en-US" dirty="0"/>
          </a:p>
        </p:txBody>
      </p:sp>
    </p:spTree>
    <p:extLst>
      <p:ext uri="{BB962C8B-B14F-4D97-AF65-F5344CB8AC3E}">
        <p14:creationId xmlns:p14="http://schemas.microsoft.com/office/powerpoint/2010/main" val="30514231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eatbee 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714500" y="0"/>
            <a:ext cx="7429500" cy="6858000"/>
          </a:xfrm>
          <a:prstGeom prst="rect">
            <a:avLst/>
          </a:prstGeom>
          <a:noFill/>
          <a:ln>
            <a:noFill/>
          </a:ln>
        </p:spPr>
      </p:pic>
      <p:sp>
        <p:nvSpPr>
          <p:cNvPr id="3" name="TextBox 2"/>
          <p:cNvSpPr txBox="1"/>
          <p:nvPr/>
        </p:nvSpPr>
        <p:spPr>
          <a:xfrm>
            <a:off x="0" y="3124200"/>
            <a:ext cx="1714500" cy="1723549"/>
          </a:xfrm>
          <a:prstGeom prst="rect">
            <a:avLst/>
          </a:prstGeom>
          <a:noFill/>
        </p:spPr>
        <p:txBody>
          <a:bodyPr wrap="square" rtlCol="0">
            <a:spAutoFit/>
          </a:bodyPr>
          <a:lstStyle/>
          <a:p>
            <a:r>
              <a:rPr lang="en-US" sz="4400" dirty="0">
                <a:latin typeface="Times New Roman" pitchFamily="18" charset="0"/>
                <a:cs typeface="Times New Roman" pitchFamily="18" charset="0"/>
              </a:rPr>
              <a:t>Sweat Bee</a:t>
            </a:r>
          </a:p>
          <a:p>
            <a:endParaRPr lang="en-US" dirty="0"/>
          </a:p>
        </p:txBody>
      </p:sp>
    </p:spTree>
    <p:extLst>
      <p:ext uri="{BB962C8B-B14F-4D97-AF65-F5344CB8AC3E}">
        <p14:creationId xmlns:p14="http://schemas.microsoft.com/office/powerpoint/2010/main" val="23287115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eatbee nest 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016"/>
            <a:ext cx="9144000" cy="6140450"/>
          </a:xfrm>
          <a:prstGeom prst="rect">
            <a:avLst/>
          </a:prstGeom>
          <a:noFill/>
          <a:ln>
            <a:noFill/>
          </a:ln>
        </p:spPr>
      </p:pic>
      <p:sp>
        <p:nvSpPr>
          <p:cNvPr id="3" name="TextBox 2"/>
          <p:cNvSpPr txBox="1"/>
          <p:nvPr/>
        </p:nvSpPr>
        <p:spPr>
          <a:xfrm>
            <a:off x="381000" y="6157466"/>
            <a:ext cx="52578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Sweat Bee Nest</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2838804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eatbee nest"/>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9144000" cy="5715000"/>
          </a:xfrm>
          <a:prstGeom prst="rect">
            <a:avLst/>
          </a:prstGeom>
          <a:noFill/>
          <a:ln>
            <a:noFill/>
          </a:ln>
        </p:spPr>
      </p:pic>
      <p:sp>
        <p:nvSpPr>
          <p:cNvPr id="3" name="TextBox 2"/>
          <p:cNvSpPr txBox="1"/>
          <p:nvPr/>
        </p:nvSpPr>
        <p:spPr>
          <a:xfrm>
            <a:off x="0" y="5809317"/>
            <a:ext cx="4800600" cy="1046440"/>
          </a:xfrm>
          <a:prstGeom prst="rect">
            <a:avLst/>
          </a:prstGeom>
          <a:noFill/>
        </p:spPr>
        <p:txBody>
          <a:bodyPr wrap="square" rtlCol="0">
            <a:spAutoFit/>
          </a:bodyPr>
          <a:lstStyle/>
          <a:p>
            <a:r>
              <a:rPr lang="en-US" sz="4400" dirty="0">
                <a:latin typeface="Times New Roman" pitchFamily="18" charset="0"/>
                <a:cs typeface="Times New Roman" pitchFamily="18" charset="0"/>
              </a:rPr>
              <a:t>Sweat Bee Nest</a:t>
            </a:r>
          </a:p>
          <a:p>
            <a:endParaRPr lang="en-US" dirty="0"/>
          </a:p>
        </p:txBody>
      </p:sp>
    </p:spTree>
    <p:extLst>
      <p:ext uri="{BB962C8B-B14F-4D97-AF65-F5344CB8AC3E}">
        <p14:creationId xmlns:p14="http://schemas.microsoft.com/office/powerpoint/2010/main" val="33396860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eatbee 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7767637" cy="6858000"/>
          </a:xfrm>
          <a:prstGeom prst="rect">
            <a:avLst/>
          </a:prstGeom>
          <a:noFill/>
          <a:ln>
            <a:noFill/>
          </a:ln>
        </p:spPr>
      </p:pic>
      <p:sp>
        <p:nvSpPr>
          <p:cNvPr id="3" name="TextBox 2"/>
          <p:cNvSpPr txBox="1"/>
          <p:nvPr/>
        </p:nvSpPr>
        <p:spPr>
          <a:xfrm>
            <a:off x="7315201" y="2819400"/>
            <a:ext cx="1828800" cy="1723549"/>
          </a:xfrm>
          <a:prstGeom prst="rect">
            <a:avLst/>
          </a:prstGeom>
          <a:noFill/>
        </p:spPr>
        <p:txBody>
          <a:bodyPr wrap="square" rtlCol="0">
            <a:spAutoFit/>
          </a:bodyPr>
          <a:lstStyle/>
          <a:p>
            <a:r>
              <a:rPr lang="en-US" sz="4400" dirty="0">
                <a:latin typeface="Times New Roman" pitchFamily="18" charset="0"/>
                <a:cs typeface="Times New Roman" pitchFamily="18" charset="0"/>
              </a:rPr>
              <a:t>Sweat Bee</a:t>
            </a:r>
          </a:p>
          <a:p>
            <a:endParaRPr lang="en-US" dirty="0"/>
          </a:p>
        </p:txBody>
      </p:sp>
    </p:spTree>
    <p:extLst>
      <p:ext uri="{BB962C8B-B14F-4D97-AF65-F5344CB8AC3E}">
        <p14:creationId xmlns:p14="http://schemas.microsoft.com/office/powerpoint/2010/main" val="759163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neybee 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0" y="5411450"/>
            <a:ext cx="3668697" cy="1446550"/>
          </a:xfrm>
          <a:prstGeom prst="rect">
            <a:avLst/>
          </a:prstGeom>
          <a:solidFill>
            <a:schemeClr val="bg1"/>
          </a:solidFill>
        </p:spPr>
        <p:txBody>
          <a:bodyPr wrap="square" rtlCol="0">
            <a:spAutoFit/>
          </a:bodyPr>
          <a:lstStyle/>
          <a:p>
            <a:r>
              <a:rPr lang="en-US" sz="4400" dirty="0">
                <a:latin typeface="Times New Roman" pitchFamily="18" charset="0"/>
                <a:cs typeface="Times New Roman" pitchFamily="18" charset="0"/>
              </a:rPr>
              <a:t>Honey Bee</a:t>
            </a:r>
          </a:p>
          <a:p>
            <a:endParaRPr lang="en-US" sz="4400" dirty="0"/>
          </a:p>
        </p:txBody>
      </p:sp>
    </p:spTree>
    <p:extLst>
      <p:ext uri="{BB962C8B-B14F-4D97-AF65-F5344CB8AC3E}">
        <p14:creationId xmlns:p14="http://schemas.microsoft.com/office/powerpoint/2010/main" val="2690608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eatbee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763"/>
            <a:ext cx="9144000" cy="6848475"/>
          </a:xfrm>
          <a:prstGeom prst="rect">
            <a:avLst/>
          </a:prstGeom>
          <a:noFill/>
          <a:ln>
            <a:noFill/>
          </a:ln>
        </p:spPr>
      </p:pic>
      <p:sp>
        <p:nvSpPr>
          <p:cNvPr id="3" name="TextBox 2"/>
          <p:cNvSpPr txBox="1"/>
          <p:nvPr/>
        </p:nvSpPr>
        <p:spPr>
          <a:xfrm>
            <a:off x="6096000" y="533400"/>
            <a:ext cx="27432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Sweat Bee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8724019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eatbee nest 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rot="16200000">
            <a:off x="2215957" y="-2215956"/>
            <a:ext cx="4724402" cy="9156312"/>
          </a:xfrm>
          <a:prstGeom prst="rect">
            <a:avLst/>
          </a:prstGeom>
          <a:noFill/>
          <a:ln>
            <a:noFill/>
          </a:ln>
        </p:spPr>
      </p:pic>
      <p:sp>
        <p:nvSpPr>
          <p:cNvPr id="3" name="Rectangle 2"/>
          <p:cNvSpPr/>
          <p:nvPr/>
        </p:nvSpPr>
        <p:spPr>
          <a:xfrm>
            <a:off x="1066800" y="4953000"/>
            <a:ext cx="3756156" cy="769441"/>
          </a:xfrm>
          <a:prstGeom prst="rect">
            <a:avLst/>
          </a:prstGeom>
        </p:spPr>
        <p:txBody>
          <a:bodyPr wrap="none">
            <a:spAutoFit/>
          </a:bodyPr>
          <a:lstStyle/>
          <a:p>
            <a:r>
              <a:rPr lang="en-US" sz="4400" dirty="0">
                <a:latin typeface="Times New Roman" pitchFamily="18" charset="0"/>
                <a:cs typeface="Times New Roman" pitchFamily="18" charset="0"/>
              </a:rPr>
              <a:t>Sweat Bee Nest</a:t>
            </a:r>
          </a:p>
        </p:txBody>
      </p:sp>
    </p:spTree>
    <p:extLst>
      <p:ext uri="{BB962C8B-B14F-4D97-AF65-F5344CB8AC3E}">
        <p14:creationId xmlns:p14="http://schemas.microsoft.com/office/powerpoint/2010/main" val="19646850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eatbee 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5334000" y="5943600"/>
            <a:ext cx="3581400" cy="1046440"/>
          </a:xfrm>
          <a:prstGeom prst="rect">
            <a:avLst/>
          </a:prstGeom>
          <a:noFill/>
        </p:spPr>
        <p:txBody>
          <a:bodyPr wrap="square" rtlCol="0">
            <a:spAutoFit/>
          </a:bodyPr>
          <a:lstStyle/>
          <a:p>
            <a:r>
              <a:rPr lang="en-US" sz="4400" dirty="0">
                <a:latin typeface="Times New Roman" pitchFamily="18" charset="0"/>
                <a:cs typeface="Times New Roman" pitchFamily="18" charset="0"/>
              </a:rPr>
              <a:t>Sweat Bee</a:t>
            </a:r>
          </a:p>
          <a:p>
            <a:endParaRPr lang="en-US" dirty="0"/>
          </a:p>
        </p:txBody>
      </p:sp>
    </p:spTree>
    <p:extLst>
      <p:ext uri="{BB962C8B-B14F-4D97-AF65-F5344CB8AC3E}">
        <p14:creationId xmlns:p14="http://schemas.microsoft.com/office/powerpoint/2010/main" val="5829405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eatbee-nest 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286000" y="0"/>
            <a:ext cx="6858000" cy="6858000"/>
          </a:xfrm>
          <a:prstGeom prst="rect">
            <a:avLst/>
          </a:prstGeom>
          <a:noFill/>
          <a:ln>
            <a:noFill/>
          </a:ln>
        </p:spPr>
      </p:pic>
      <p:sp>
        <p:nvSpPr>
          <p:cNvPr id="3" name="TextBox 2"/>
          <p:cNvSpPr txBox="1"/>
          <p:nvPr/>
        </p:nvSpPr>
        <p:spPr>
          <a:xfrm>
            <a:off x="524932" y="1972733"/>
            <a:ext cx="1608667" cy="2800767"/>
          </a:xfrm>
          <a:prstGeom prst="rect">
            <a:avLst/>
          </a:prstGeom>
          <a:noFill/>
        </p:spPr>
        <p:txBody>
          <a:bodyPr wrap="square" rtlCol="0">
            <a:spAutoFit/>
          </a:bodyPr>
          <a:lstStyle/>
          <a:p>
            <a:r>
              <a:rPr lang="en-US" sz="4400" dirty="0" smtClean="0">
                <a:latin typeface="Times New Roman" pitchFamily="18" charset="0"/>
                <a:cs typeface="Times New Roman" pitchFamily="18" charset="0"/>
              </a:rPr>
              <a:t>Sweat Bee Nest</a:t>
            </a:r>
          </a:p>
          <a:p>
            <a:r>
              <a:rPr lang="en-US" sz="4400" dirty="0" smtClean="0">
                <a:latin typeface="Times New Roman" pitchFamily="18" charset="0"/>
                <a:cs typeface="Times New Roman" pitchFamily="18" charset="0"/>
              </a:rPr>
              <a:t>Tubes</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9789897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eatbe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23075"/>
          </a:xfrm>
          <a:prstGeom prst="rect">
            <a:avLst/>
          </a:prstGeom>
          <a:noFill/>
          <a:ln>
            <a:noFill/>
          </a:ln>
        </p:spPr>
      </p:pic>
      <p:sp>
        <p:nvSpPr>
          <p:cNvPr id="3" name="TextBox 2"/>
          <p:cNvSpPr txBox="1"/>
          <p:nvPr/>
        </p:nvSpPr>
        <p:spPr>
          <a:xfrm>
            <a:off x="152400" y="152400"/>
            <a:ext cx="1981200" cy="3477875"/>
          </a:xfrm>
          <a:prstGeom prst="rect">
            <a:avLst/>
          </a:prstGeom>
          <a:noFill/>
        </p:spPr>
        <p:txBody>
          <a:bodyPr wrap="square" rtlCol="0">
            <a:spAutoFit/>
          </a:bodyPr>
          <a:lstStyle/>
          <a:p>
            <a:r>
              <a:rPr lang="en-US" sz="4400" dirty="0">
                <a:latin typeface="Times New Roman" pitchFamily="18" charset="0"/>
                <a:cs typeface="Times New Roman" pitchFamily="18" charset="0"/>
              </a:rPr>
              <a:t>Sweat </a:t>
            </a:r>
            <a:r>
              <a:rPr lang="en-US" sz="4400" dirty="0" smtClean="0">
                <a:latin typeface="Times New Roman" pitchFamily="18" charset="0"/>
                <a:cs typeface="Times New Roman" pitchFamily="18" charset="0"/>
              </a:rPr>
              <a:t>Bee</a:t>
            </a:r>
          </a:p>
          <a:p>
            <a:r>
              <a:rPr lang="en-US" sz="4400" dirty="0" smtClean="0">
                <a:latin typeface="Times New Roman" pitchFamily="18" charset="0"/>
                <a:cs typeface="Times New Roman" pitchFamily="18" charset="0"/>
              </a:rPr>
              <a:t>Aka</a:t>
            </a:r>
          </a:p>
          <a:p>
            <a:r>
              <a:rPr lang="en-US" sz="4400" dirty="0" err="1" smtClean="0">
                <a:latin typeface="Times New Roman" pitchFamily="18" charset="0"/>
                <a:cs typeface="Times New Roman" pitchFamily="18" charset="0"/>
              </a:rPr>
              <a:t>Halicid</a:t>
            </a:r>
            <a:r>
              <a:rPr lang="en-US" sz="4400" dirty="0" smtClean="0">
                <a:latin typeface="Times New Roman" pitchFamily="18" charset="0"/>
                <a:cs typeface="Times New Roman" pitchFamily="18" charset="0"/>
              </a:rPr>
              <a:t> Bee</a:t>
            </a:r>
            <a:endParaRPr lang="en-US" dirty="0"/>
          </a:p>
        </p:txBody>
      </p:sp>
    </p:spTree>
    <p:extLst>
      <p:ext uri="{BB962C8B-B14F-4D97-AF65-F5344CB8AC3E}">
        <p14:creationId xmlns:p14="http://schemas.microsoft.com/office/powerpoint/2010/main" val="1865191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son bee 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7999"/>
          </a:xfrm>
          <a:prstGeom prst="rect">
            <a:avLst/>
          </a:prstGeom>
          <a:noFill/>
          <a:ln>
            <a:noFill/>
          </a:ln>
        </p:spPr>
      </p:pic>
      <p:sp>
        <p:nvSpPr>
          <p:cNvPr id="3" name="TextBox 2"/>
          <p:cNvSpPr txBox="1"/>
          <p:nvPr/>
        </p:nvSpPr>
        <p:spPr>
          <a:xfrm>
            <a:off x="0" y="6088558"/>
            <a:ext cx="32004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Mason Bee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9232223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son bee 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7999"/>
          </a:xfrm>
          <a:prstGeom prst="rect">
            <a:avLst/>
          </a:prstGeom>
          <a:noFill/>
          <a:ln>
            <a:noFill/>
          </a:ln>
        </p:spPr>
      </p:pic>
      <p:sp>
        <p:nvSpPr>
          <p:cNvPr id="3" name="TextBox 2"/>
          <p:cNvSpPr txBox="1"/>
          <p:nvPr/>
        </p:nvSpPr>
        <p:spPr>
          <a:xfrm>
            <a:off x="0" y="5134450"/>
            <a:ext cx="2438400" cy="1723549"/>
          </a:xfrm>
          <a:prstGeom prst="rect">
            <a:avLst/>
          </a:prstGeom>
          <a:noFill/>
        </p:spPr>
        <p:txBody>
          <a:bodyPr wrap="square" rtlCol="0">
            <a:spAutoFit/>
          </a:bodyPr>
          <a:lstStyle/>
          <a:p>
            <a:r>
              <a:rPr lang="en-US" sz="4400" dirty="0" smtClean="0">
                <a:latin typeface="Times New Roman" pitchFamily="18" charset="0"/>
                <a:cs typeface="Times New Roman" pitchFamily="18" charset="0"/>
              </a:rPr>
              <a:t>Mason Bee</a:t>
            </a:r>
            <a:endParaRPr lang="en-US" sz="4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5898073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2513" y="5635154"/>
            <a:ext cx="4419600" cy="1046440"/>
          </a:xfrm>
          <a:prstGeom prst="rect">
            <a:avLst/>
          </a:prstGeom>
          <a:noFill/>
        </p:spPr>
        <p:txBody>
          <a:bodyPr wrap="square" rtlCol="0">
            <a:spAutoFit/>
          </a:bodyPr>
          <a:lstStyle/>
          <a:p>
            <a:r>
              <a:rPr lang="en-US" sz="4400" dirty="0">
                <a:latin typeface="Times New Roman" pitchFamily="18" charset="0"/>
                <a:cs typeface="Times New Roman" pitchFamily="18" charset="0"/>
              </a:rPr>
              <a:t>Mason Bee</a:t>
            </a: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 y="-35293"/>
            <a:ext cx="4884627" cy="562130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4000" y="0"/>
            <a:ext cx="5080000" cy="3810000"/>
          </a:xfrm>
          <a:prstGeom prst="rect">
            <a:avLst/>
          </a:prstGeom>
        </p:spPr>
      </p:pic>
    </p:spTree>
    <p:extLst>
      <p:ext uri="{BB962C8B-B14F-4D97-AF65-F5344CB8AC3E}">
        <p14:creationId xmlns:p14="http://schemas.microsoft.com/office/powerpoint/2010/main" val="39231862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son bee nest"/>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6934200" y="381000"/>
            <a:ext cx="1981200" cy="1723549"/>
          </a:xfrm>
          <a:prstGeom prst="rect">
            <a:avLst/>
          </a:prstGeom>
          <a:noFill/>
        </p:spPr>
        <p:txBody>
          <a:bodyPr wrap="square" rtlCol="0">
            <a:spAutoFit/>
          </a:bodyPr>
          <a:lstStyle/>
          <a:p>
            <a:r>
              <a:rPr lang="en-US" sz="4400" dirty="0">
                <a:latin typeface="Times New Roman" pitchFamily="18" charset="0"/>
                <a:cs typeface="Times New Roman" pitchFamily="18" charset="0"/>
              </a:rPr>
              <a:t>Mason Bee</a:t>
            </a:r>
          </a:p>
          <a:p>
            <a:endParaRPr lang="en-US" dirty="0"/>
          </a:p>
        </p:txBody>
      </p:sp>
    </p:spTree>
    <p:extLst>
      <p:ext uri="{BB962C8B-B14F-4D97-AF65-F5344CB8AC3E}">
        <p14:creationId xmlns:p14="http://schemas.microsoft.com/office/powerpoint/2010/main" val="9435753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son be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28701" y="1066800"/>
            <a:ext cx="5562601" cy="4171951"/>
          </a:xfrm>
          <a:prstGeom prst="rect">
            <a:avLst/>
          </a:prstGeom>
          <a:noFill/>
          <a:ln>
            <a:noFill/>
          </a:ln>
        </p:spPr>
      </p:pic>
      <p:sp>
        <p:nvSpPr>
          <p:cNvPr id="3" name="TextBox 2"/>
          <p:cNvSpPr txBox="1"/>
          <p:nvPr/>
        </p:nvSpPr>
        <p:spPr>
          <a:xfrm>
            <a:off x="1" y="5134451"/>
            <a:ext cx="2057400" cy="1723549"/>
          </a:xfrm>
          <a:prstGeom prst="rect">
            <a:avLst/>
          </a:prstGeom>
          <a:noFill/>
        </p:spPr>
        <p:txBody>
          <a:bodyPr wrap="square" rtlCol="0">
            <a:spAutoFit/>
          </a:bodyPr>
          <a:lstStyle/>
          <a:p>
            <a:r>
              <a:rPr lang="en-US" sz="4400" dirty="0">
                <a:latin typeface="Times New Roman" pitchFamily="18" charset="0"/>
                <a:cs typeface="Times New Roman" pitchFamily="18" charset="0"/>
              </a:rPr>
              <a:t>Mason Bee</a:t>
            </a:r>
          </a:p>
          <a:p>
            <a:endParaRPr lang="en-US" dirty="0"/>
          </a:p>
        </p:txBody>
      </p:sp>
    </p:spTree>
    <p:extLst>
      <p:ext uri="{BB962C8B-B14F-4D97-AF65-F5344CB8AC3E}">
        <p14:creationId xmlns:p14="http://schemas.microsoft.com/office/powerpoint/2010/main" val="2570931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neybee 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724525"/>
          </a:xfrm>
          <a:prstGeom prst="rect">
            <a:avLst/>
          </a:prstGeom>
          <a:noFill/>
          <a:ln>
            <a:noFill/>
          </a:ln>
        </p:spPr>
      </p:pic>
      <p:sp>
        <p:nvSpPr>
          <p:cNvPr id="3" name="TextBox 2"/>
          <p:cNvSpPr txBox="1"/>
          <p:nvPr/>
        </p:nvSpPr>
        <p:spPr>
          <a:xfrm>
            <a:off x="152400" y="5867400"/>
            <a:ext cx="33528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Honey Bee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8562023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son bee nest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763"/>
            <a:ext cx="9144000" cy="6848475"/>
          </a:xfrm>
          <a:prstGeom prst="rect">
            <a:avLst/>
          </a:prstGeom>
          <a:noFill/>
          <a:ln>
            <a:noFill/>
          </a:ln>
        </p:spPr>
      </p:pic>
      <p:sp>
        <p:nvSpPr>
          <p:cNvPr id="3" name="TextBox 2"/>
          <p:cNvSpPr txBox="1"/>
          <p:nvPr/>
        </p:nvSpPr>
        <p:spPr>
          <a:xfrm>
            <a:off x="0" y="5134451"/>
            <a:ext cx="1981200" cy="1723549"/>
          </a:xfrm>
          <a:prstGeom prst="rect">
            <a:avLst/>
          </a:prstGeom>
          <a:noFill/>
        </p:spPr>
        <p:txBody>
          <a:bodyPr wrap="square" rtlCol="0">
            <a:spAutoFit/>
          </a:bodyPr>
          <a:lstStyle/>
          <a:p>
            <a:r>
              <a:rPr lang="en-US" sz="4400" dirty="0">
                <a:latin typeface="Times New Roman" pitchFamily="18" charset="0"/>
                <a:cs typeface="Times New Roman" pitchFamily="18" charset="0"/>
              </a:rPr>
              <a:t>Mason Bee</a:t>
            </a:r>
          </a:p>
          <a:p>
            <a:endParaRPr lang="en-US" dirty="0"/>
          </a:p>
        </p:txBody>
      </p:sp>
    </p:spTree>
    <p:extLst>
      <p:ext uri="{BB962C8B-B14F-4D97-AF65-F5344CB8AC3E}">
        <p14:creationId xmlns:p14="http://schemas.microsoft.com/office/powerpoint/2010/main" val="4048829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son bee 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6453685" y="381000"/>
            <a:ext cx="2667000" cy="5355312"/>
          </a:xfrm>
          <a:prstGeom prst="rect">
            <a:avLst/>
          </a:prstGeom>
          <a:solidFill>
            <a:schemeClr val="bg1"/>
          </a:solidFill>
        </p:spPr>
        <p:txBody>
          <a:bodyPr wrap="square" rtlCol="0">
            <a:spAutoFit/>
          </a:bodyPr>
          <a:lstStyle/>
          <a:p>
            <a:r>
              <a:rPr lang="en-US" sz="3600" dirty="0">
                <a:latin typeface="Times New Roman" pitchFamily="18" charset="0"/>
                <a:cs typeface="Times New Roman" pitchFamily="18" charset="0"/>
              </a:rPr>
              <a:t>Mason </a:t>
            </a:r>
            <a:r>
              <a:rPr lang="en-US" sz="3600" dirty="0" smtClean="0">
                <a:latin typeface="Times New Roman" pitchFamily="18" charset="0"/>
                <a:cs typeface="Times New Roman" pitchFamily="18" charset="0"/>
              </a:rPr>
              <a:t>Bee</a:t>
            </a:r>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Types: Mason Bee</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Blue Orchard Bee</a:t>
            </a:r>
          </a:p>
          <a:p>
            <a:endParaRPr lang="en-US" sz="3600" dirty="0" smtClean="0">
              <a:latin typeface="Times New Roman" pitchFamily="18" charset="0"/>
              <a:cs typeface="Times New Roman" pitchFamily="18" charset="0"/>
            </a:endParaRPr>
          </a:p>
          <a:p>
            <a:r>
              <a:rPr lang="en-US" sz="3600" dirty="0" err="1" smtClean="0">
                <a:latin typeface="Times New Roman" pitchFamily="18" charset="0"/>
                <a:cs typeface="Times New Roman" pitchFamily="18" charset="0"/>
              </a:rPr>
              <a:t>Hornfaced</a:t>
            </a:r>
            <a:r>
              <a:rPr lang="en-US" sz="3600" dirty="0" smtClean="0">
                <a:latin typeface="Times New Roman" pitchFamily="18" charset="0"/>
                <a:cs typeface="Times New Roman" pitchFamily="18" charset="0"/>
              </a:rPr>
              <a:t> Bee</a:t>
            </a:r>
            <a:endParaRPr lang="en-US" sz="36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9086077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sonbee 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19200" y="1295400"/>
            <a:ext cx="6016101" cy="4053557"/>
          </a:xfrm>
          <a:prstGeom prst="rect">
            <a:avLst/>
          </a:prstGeom>
          <a:noFill/>
          <a:ln>
            <a:noFill/>
          </a:ln>
        </p:spPr>
      </p:pic>
      <p:sp>
        <p:nvSpPr>
          <p:cNvPr id="3" name="TextBox 2"/>
          <p:cNvSpPr txBox="1"/>
          <p:nvPr/>
        </p:nvSpPr>
        <p:spPr>
          <a:xfrm>
            <a:off x="0" y="5811560"/>
            <a:ext cx="2895600" cy="1046440"/>
          </a:xfrm>
          <a:prstGeom prst="rect">
            <a:avLst/>
          </a:prstGeom>
          <a:solidFill>
            <a:schemeClr val="bg1"/>
          </a:solidFill>
        </p:spPr>
        <p:txBody>
          <a:bodyPr wrap="square" rtlCol="0">
            <a:spAutoFit/>
          </a:bodyPr>
          <a:lstStyle/>
          <a:p>
            <a:r>
              <a:rPr lang="en-US" sz="4400" dirty="0">
                <a:latin typeface="Times New Roman" pitchFamily="18" charset="0"/>
                <a:cs typeface="Times New Roman" pitchFamily="18" charset="0"/>
              </a:rPr>
              <a:t>Mason Bee</a:t>
            </a:r>
          </a:p>
          <a:p>
            <a:endParaRPr lang="en-US" dirty="0"/>
          </a:p>
        </p:txBody>
      </p:sp>
    </p:spTree>
    <p:extLst>
      <p:ext uri="{BB962C8B-B14F-4D97-AF65-F5344CB8AC3E}">
        <p14:creationId xmlns:p14="http://schemas.microsoft.com/office/powerpoint/2010/main" val="36648708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g-headed fly"/>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0" y="5794920"/>
            <a:ext cx="3886200" cy="769441"/>
          </a:xfrm>
          <a:prstGeom prst="rect">
            <a:avLst/>
          </a:prstGeom>
          <a:solidFill>
            <a:schemeClr val="bg1"/>
          </a:solidFill>
        </p:spPr>
        <p:txBody>
          <a:bodyPr wrap="square" rtlCol="0">
            <a:spAutoFit/>
          </a:bodyPr>
          <a:lstStyle/>
          <a:p>
            <a:r>
              <a:rPr lang="en-US" sz="4400" dirty="0" smtClean="0">
                <a:latin typeface="Times New Roman" pitchFamily="18" charset="0"/>
                <a:cs typeface="Times New Roman" pitchFamily="18" charset="0"/>
              </a:rPr>
              <a:t>Big Headed Fly</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42005068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ow fly"/>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9580" y="5961590"/>
            <a:ext cx="28194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Blow Fly</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8364439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uit fly"/>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04875" y="0"/>
            <a:ext cx="7332663" cy="6858000"/>
          </a:xfrm>
          <a:prstGeom prst="rect">
            <a:avLst/>
          </a:prstGeom>
          <a:noFill/>
          <a:ln>
            <a:noFill/>
          </a:ln>
        </p:spPr>
      </p:pic>
      <p:sp>
        <p:nvSpPr>
          <p:cNvPr id="3" name="TextBox 2"/>
          <p:cNvSpPr txBox="1"/>
          <p:nvPr/>
        </p:nvSpPr>
        <p:spPr>
          <a:xfrm>
            <a:off x="2170906" y="5657671"/>
            <a:ext cx="4800600" cy="1200329"/>
          </a:xfrm>
          <a:prstGeom prst="rect">
            <a:avLst/>
          </a:prstGeom>
          <a:solidFill>
            <a:schemeClr val="bg1"/>
          </a:solidFill>
        </p:spPr>
        <p:txBody>
          <a:bodyPr wrap="square" rtlCol="0">
            <a:spAutoFit/>
          </a:bodyPr>
          <a:lstStyle/>
          <a:p>
            <a:r>
              <a:rPr lang="en-US" sz="7200" dirty="0" smtClean="0">
                <a:latin typeface="Times New Roman" pitchFamily="18" charset="0"/>
                <a:cs typeface="Times New Roman" pitchFamily="18" charset="0"/>
              </a:rPr>
              <a:t>Fruit Fly</a:t>
            </a:r>
            <a:endParaRPr lang="en-US" sz="7200" dirty="0">
              <a:latin typeface="Times New Roman" pitchFamily="18" charset="0"/>
              <a:cs typeface="Times New Roman" pitchFamily="18" charset="0"/>
            </a:endParaRPr>
          </a:p>
        </p:txBody>
      </p:sp>
    </p:spTree>
    <p:extLst>
      <p:ext uri="{BB962C8B-B14F-4D97-AF65-F5344CB8AC3E}">
        <p14:creationId xmlns:p14="http://schemas.microsoft.com/office/powerpoint/2010/main" val="2458139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sley beetl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7010400" y="685800"/>
            <a:ext cx="2133600" cy="1446550"/>
          </a:xfrm>
          <a:prstGeom prst="rect">
            <a:avLst/>
          </a:prstGeom>
          <a:noFill/>
        </p:spPr>
        <p:txBody>
          <a:bodyPr wrap="square" rtlCol="0">
            <a:spAutoFit/>
          </a:bodyPr>
          <a:lstStyle/>
          <a:p>
            <a:r>
              <a:rPr lang="en-US" sz="4400" dirty="0" smtClean="0">
                <a:latin typeface="Times New Roman" pitchFamily="18" charset="0"/>
                <a:cs typeface="Times New Roman" pitchFamily="18" charset="0"/>
              </a:rPr>
              <a:t>Parsley Beetle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1507177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ng horned beetl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16163" y="0"/>
            <a:ext cx="6827837" cy="6858000"/>
          </a:xfrm>
          <a:prstGeom prst="rect">
            <a:avLst/>
          </a:prstGeom>
          <a:noFill/>
          <a:ln>
            <a:noFill/>
          </a:ln>
        </p:spPr>
      </p:pic>
      <p:sp>
        <p:nvSpPr>
          <p:cNvPr id="3" name="TextBox 2"/>
          <p:cNvSpPr txBox="1"/>
          <p:nvPr/>
        </p:nvSpPr>
        <p:spPr>
          <a:xfrm>
            <a:off x="0" y="1905000"/>
            <a:ext cx="2133600" cy="2123658"/>
          </a:xfrm>
          <a:prstGeom prst="rect">
            <a:avLst/>
          </a:prstGeom>
          <a:noFill/>
        </p:spPr>
        <p:txBody>
          <a:bodyPr wrap="square" rtlCol="0">
            <a:spAutoFit/>
          </a:bodyPr>
          <a:lstStyle/>
          <a:p>
            <a:r>
              <a:rPr lang="en-US" sz="4400" dirty="0" smtClean="0">
                <a:latin typeface="Times New Roman" pitchFamily="18" charset="0"/>
                <a:cs typeface="Times New Roman" pitchFamily="18" charset="0"/>
              </a:rPr>
              <a:t>Long Horned </a:t>
            </a:r>
          </a:p>
          <a:p>
            <a:r>
              <a:rPr lang="en-US" sz="4400" dirty="0" smtClean="0">
                <a:latin typeface="Times New Roman" pitchFamily="18" charset="0"/>
                <a:cs typeface="Times New Roman" pitchFamily="18" charset="0"/>
              </a:rPr>
              <a:t>Beetle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7495509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ldier beetl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7999"/>
          </a:xfrm>
          <a:prstGeom prst="rect">
            <a:avLst/>
          </a:prstGeom>
          <a:noFill/>
          <a:ln>
            <a:noFill/>
          </a:ln>
        </p:spPr>
      </p:pic>
      <p:sp>
        <p:nvSpPr>
          <p:cNvPr id="3" name="TextBox 2"/>
          <p:cNvSpPr txBox="1"/>
          <p:nvPr/>
        </p:nvSpPr>
        <p:spPr>
          <a:xfrm>
            <a:off x="0" y="6092258"/>
            <a:ext cx="3429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Soldier Beetle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40638551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rab  beetl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986463"/>
          </a:xfrm>
          <a:prstGeom prst="rect">
            <a:avLst/>
          </a:prstGeom>
          <a:noFill/>
          <a:ln>
            <a:noFill/>
          </a:ln>
        </p:spPr>
      </p:pic>
      <p:sp>
        <p:nvSpPr>
          <p:cNvPr id="3" name="TextBox 2"/>
          <p:cNvSpPr txBox="1"/>
          <p:nvPr/>
        </p:nvSpPr>
        <p:spPr>
          <a:xfrm>
            <a:off x="609600" y="5986463"/>
            <a:ext cx="51816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Scarab Beetle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768648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ney bee 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0" y="6103803"/>
            <a:ext cx="2706190" cy="769441"/>
          </a:xfrm>
          <a:prstGeom prst="rect">
            <a:avLst/>
          </a:prstGeom>
          <a:noFill/>
        </p:spPr>
        <p:txBody>
          <a:bodyPr wrap="none" rtlCol="0">
            <a:spAutoFit/>
          </a:bodyPr>
          <a:lstStyle/>
          <a:p>
            <a:r>
              <a:rPr lang="en-US" sz="4400" dirty="0" smtClean="0">
                <a:latin typeface="Times New Roman" pitchFamily="18" charset="0"/>
                <a:cs typeface="Times New Roman" pitchFamily="18" charset="0"/>
              </a:rPr>
              <a:t>Honey Bee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2576007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81000" y="457200"/>
            <a:ext cx="2819400" cy="769441"/>
          </a:xfrm>
          <a:prstGeom prst="rect">
            <a:avLst/>
          </a:prstGeom>
          <a:solidFill>
            <a:schemeClr val="bg1"/>
          </a:solid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Paw </a:t>
            </a:r>
            <a:r>
              <a:rPr lang="en-US" sz="4400" dirty="0" err="1" smtClean="0">
                <a:latin typeface="Times New Roman" panose="02020603050405020304" pitchFamily="18" charset="0"/>
                <a:cs typeface="Times New Roman" panose="02020603050405020304" pitchFamily="18" charset="0"/>
              </a:rPr>
              <a:t>Paw</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9140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04"/>
            <a:ext cx="5331327" cy="3198796"/>
          </a:xfrm>
          <a:prstGeom prst="rect">
            <a:avLst/>
          </a:prstGeom>
        </p:spPr>
      </p:pic>
      <p:sp>
        <p:nvSpPr>
          <p:cNvPr id="4" name="Rectangle 3"/>
          <p:cNvSpPr/>
          <p:nvPr/>
        </p:nvSpPr>
        <p:spPr>
          <a:xfrm>
            <a:off x="609600" y="3344059"/>
            <a:ext cx="2890535" cy="646331"/>
          </a:xfrm>
          <a:prstGeom prst="rect">
            <a:avLst/>
          </a:prstGeom>
        </p:spPr>
        <p:txBody>
          <a:bodyPr wrap="none">
            <a:spAutoFit/>
          </a:bodyPr>
          <a:lstStyle/>
          <a:p>
            <a:pPr lvl="0"/>
            <a:r>
              <a:rPr lang="en-US" sz="3600" dirty="0">
                <a:solidFill>
                  <a:prstClr val="black"/>
                </a:solidFill>
                <a:latin typeface="Times New Roman" panose="02020603050405020304" pitchFamily="18" charset="0"/>
                <a:cs typeface="Times New Roman" panose="02020603050405020304" pitchFamily="18" charset="0"/>
              </a:rPr>
              <a:t>Carrion Beetle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14" y="3200401"/>
            <a:ext cx="5484686" cy="3657600"/>
          </a:xfrm>
          <a:prstGeom prst="rect">
            <a:avLst/>
          </a:prstGeom>
        </p:spPr>
      </p:pic>
      <p:sp>
        <p:nvSpPr>
          <p:cNvPr id="7" name="TextBox 6"/>
          <p:cNvSpPr txBox="1"/>
          <p:nvPr/>
        </p:nvSpPr>
        <p:spPr>
          <a:xfrm>
            <a:off x="5867400" y="2292706"/>
            <a:ext cx="289560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Blow Fly</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4438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stead Pollinato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4953000" y="4726204"/>
            <a:ext cx="4191000" cy="2123658"/>
          </a:xfrm>
          <a:prstGeom prst="rect">
            <a:avLst/>
          </a:prstGeom>
          <a:solidFill>
            <a:schemeClr val="bg1"/>
          </a:solidFill>
        </p:spPr>
        <p:txBody>
          <a:bodyPr wrap="square" rtlCol="0">
            <a:spAutoFit/>
          </a:bodyPr>
          <a:lstStyle/>
          <a:p>
            <a:r>
              <a:rPr lang="en-US" sz="4400" dirty="0" smtClean="0">
                <a:latin typeface="Times New Roman" pitchFamily="18" charset="0"/>
                <a:cs typeface="Times New Roman" pitchFamily="18" charset="0"/>
              </a:rPr>
              <a:t>Reticulated </a:t>
            </a:r>
            <a:r>
              <a:rPr lang="en-US" sz="4400" dirty="0" err="1" smtClean="0">
                <a:latin typeface="Times New Roman" pitchFamily="18" charset="0"/>
                <a:cs typeface="Times New Roman" pitchFamily="18" charset="0"/>
              </a:rPr>
              <a:t>Netwinged</a:t>
            </a:r>
            <a:r>
              <a:rPr lang="en-US" sz="4400" dirty="0" smtClean="0">
                <a:latin typeface="Times New Roman" pitchFamily="18" charset="0"/>
                <a:cs typeface="Times New Roman" pitchFamily="18" charset="0"/>
              </a:rPr>
              <a:t> Beetle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41037177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ister beetl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763"/>
            <a:ext cx="9144000" cy="6848475"/>
          </a:xfrm>
          <a:prstGeom prst="rect">
            <a:avLst/>
          </a:prstGeom>
          <a:noFill/>
          <a:ln>
            <a:noFill/>
          </a:ln>
        </p:spPr>
      </p:pic>
      <p:sp>
        <p:nvSpPr>
          <p:cNvPr id="3" name="TextBox 2"/>
          <p:cNvSpPr txBox="1"/>
          <p:nvPr/>
        </p:nvSpPr>
        <p:spPr>
          <a:xfrm>
            <a:off x="0" y="6067521"/>
            <a:ext cx="42672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Blister Beetle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8638272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esia moth"/>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4763"/>
            <a:ext cx="9144000" cy="6848475"/>
          </a:xfrm>
          <a:prstGeom prst="rect">
            <a:avLst/>
          </a:prstGeom>
          <a:noFill/>
          <a:ln>
            <a:noFill/>
          </a:ln>
        </p:spPr>
      </p:pic>
      <p:sp>
        <p:nvSpPr>
          <p:cNvPr id="3" name="TextBox 2"/>
          <p:cNvSpPr txBox="1"/>
          <p:nvPr/>
        </p:nvSpPr>
        <p:spPr>
          <a:xfrm>
            <a:off x="0" y="6083797"/>
            <a:ext cx="3581400" cy="769441"/>
          </a:xfrm>
          <a:prstGeom prst="rect">
            <a:avLst/>
          </a:prstGeom>
          <a:noFill/>
        </p:spPr>
        <p:txBody>
          <a:bodyPr wrap="square" rtlCol="0">
            <a:spAutoFit/>
          </a:bodyPr>
          <a:lstStyle/>
          <a:p>
            <a:r>
              <a:rPr lang="en-US" sz="4400" dirty="0" err="1" smtClean="0">
                <a:solidFill>
                  <a:schemeClr val="bg1"/>
                </a:solidFill>
                <a:latin typeface="Times New Roman" pitchFamily="18" charset="0"/>
                <a:cs typeface="Times New Roman" pitchFamily="18" charset="0"/>
              </a:rPr>
              <a:t>Caesia</a:t>
            </a:r>
            <a:r>
              <a:rPr lang="en-US" sz="4400" dirty="0" smtClean="0">
                <a:solidFill>
                  <a:schemeClr val="bg1"/>
                </a:solidFill>
                <a:latin typeface="Times New Roman" pitchFamily="18" charset="0"/>
                <a:cs typeface="Times New Roman" pitchFamily="18" charset="0"/>
              </a:rPr>
              <a:t> Moth</a:t>
            </a:r>
            <a:endParaRPr lang="en-US" sz="4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613233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anbid moth"/>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228600" y="381000"/>
            <a:ext cx="3733800" cy="769441"/>
          </a:xfrm>
          <a:prstGeom prst="rect">
            <a:avLst/>
          </a:prstGeom>
          <a:noFill/>
        </p:spPr>
        <p:txBody>
          <a:bodyPr wrap="square" rtlCol="0">
            <a:spAutoFit/>
          </a:bodyPr>
          <a:lstStyle/>
          <a:p>
            <a:r>
              <a:rPr lang="en-US" sz="4400" dirty="0" err="1" smtClean="0">
                <a:latin typeface="Times New Roman" pitchFamily="18" charset="0"/>
                <a:cs typeface="Times New Roman" pitchFamily="18" charset="0"/>
              </a:rPr>
              <a:t>Cranbid</a:t>
            </a:r>
            <a:r>
              <a:rPr lang="en-US" sz="4400" dirty="0" smtClean="0">
                <a:latin typeface="Times New Roman" pitchFamily="18" charset="0"/>
                <a:cs typeface="Times New Roman" pitchFamily="18" charset="0"/>
              </a:rPr>
              <a:t> Moth</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2269677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hinx moth 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994025" y="0"/>
            <a:ext cx="6149975" cy="6858000"/>
          </a:xfrm>
          <a:prstGeom prst="rect">
            <a:avLst/>
          </a:prstGeom>
          <a:noFill/>
          <a:ln>
            <a:noFill/>
          </a:ln>
        </p:spPr>
      </p:pic>
      <p:sp>
        <p:nvSpPr>
          <p:cNvPr id="3" name="TextBox 2"/>
          <p:cNvSpPr txBox="1"/>
          <p:nvPr/>
        </p:nvSpPr>
        <p:spPr>
          <a:xfrm>
            <a:off x="533400" y="1600200"/>
            <a:ext cx="2057400" cy="1446550"/>
          </a:xfrm>
          <a:prstGeom prst="rect">
            <a:avLst/>
          </a:prstGeom>
          <a:noFill/>
        </p:spPr>
        <p:txBody>
          <a:bodyPr wrap="square" rtlCol="0">
            <a:spAutoFit/>
          </a:bodyPr>
          <a:lstStyle/>
          <a:p>
            <a:r>
              <a:rPr lang="en-US" sz="4400" dirty="0" smtClean="0">
                <a:latin typeface="Times New Roman" pitchFamily="18" charset="0"/>
                <a:cs typeface="Times New Roman" pitchFamily="18" charset="0"/>
              </a:rPr>
              <a:t>Sphinx Moth</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660908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wk moth"/>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65125" y="0"/>
            <a:ext cx="8412163" cy="6858000"/>
          </a:xfrm>
          <a:prstGeom prst="rect">
            <a:avLst/>
          </a:prstGeom>
          <a:noFill/>
          <a:ln>
            <a:noFill/>
          </a:ln>
        </p:spPr>
      </p:pic>
      <p:sp>
        <p:nvSpPr>
          <p:cNvPr id="3" name="TextBox 2"/>
          <p:cNvSpPr txBox="1"/>
          <p:nvPr/>
        </p:nvSpPr>
        <p:spPr>
          <a:xfrm>
            <a:off x="365125" y="6070518"/>
            <a:ext cx="3352800" cy="769441"/>
          </a:xfrm>
          <a:prstGeom prst="rect">
            <a:avLst/>
          </a:prstGeom>
          <a:noFill/>
        </p:spPr>
        <p:txBody>
          <a:bodyPr wrap="square" rtlCol="0">
            <a:spAutoFit/>
          </a:bodyPr>
          <a:lstStyle/>
          <a:p>
            <a:r>
              <a:rPr lang="en-US" sz="4400" dirty="0" smtClean="0">
                <a:solidFill>
                  <a:schemeClr val="bg1"/>
                </a:solidFill>
                <a:latin typeface="Times New Roman" pitchFamily="18" charset="0"/>
                <a:cs typeface="Times New Roman" pitchFamily="18" charset="0"/>
              </a:rPr>
              <a:t>Hawk Moth</a:t>
            </a:r>
            <a:endParaRPr lang="en-US" sz="4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192271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er whit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7999"/>
          </a:xfrm>
          <a:prstGeom prst="rect">
            <a:avLst/>
          </a:prstGeom>
          <a:noFill/>
          <a:ln>
            <a:noFill/>
          </a:ln>
        </p:spPr>
      </p:pic>
      <p:sp>
        <p:nvSpPr>
          <p:cNvPr id="3" name="TextBox 2"/>
          <p:cNvSpPr txBox="1"/>
          <p:nvPr/>
        </p:nvSpPr>
        <p:spPr>
          <a:xfrm>
            <a:off x="0" y="6088558"/>
            <a:ext cx="5562600" cy="769441"/>
          </a:xfrm>
          <a:prstGeom prst="rect">
            <a:avLst/>
          </a:prstGeom>
          <a:noFill/>
        </p:spPr>
        <p:txBody>
          <a:bodyPr wrap="square" rtlCol="0">
            <a:spAutoFit/>
          </a:bodyPr>
          <a:lstStyle/>
          <a:p>
            <a:r>
              <a:rPr lang="en-US" sz="4400" dirty="0" smtClean="0">
                <a:solidFill>
                  <a:schemeClr val="bg1"/>
                </a:solidFill>
                <a:latin typeface="Times New Roman" pitchFamily="18" charset="0"/>
                <a:cs typeface="Times New Roman" pitchFamily="18" charset="0"/>
              </a:rPr>
              <a:t>Caper White Butterfly</a:t>
            </a:r>
            <a:endParaRPr lang="en-US" sz="4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699895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assywing skippe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0" y="228600"/>
            <a:ext cx="9144000" cy="769441"/>
          </a:xfrm>
          <a:prstGeom prst="rect">
            <a:avLst/>
          </a:prstGeom>
          <a:solidFill>
            <a:schemeClr val="bg1"/>
          </a:solidFill>
        </p:spPr>
        <p:txBody>
          <a:bodyPr wrap="square" rtlCol="0">
            <a:spAutoFit/>
          </a:bodyPr>
          <a:lstStyle/>
          <a:p>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Glassywing</a:t>
            </a:r>
            <a:r>
              <a:rPr lang="en-US" sz="4400" dirty="0" smtClean="0">
                <a:latin typeface="Times New Roman" pitchFamily="18" charset="0"/>
                <a:cs typeface="Times New Roman" pitchFamily="18" charset="0"/>
              </a:rPr>
              <a:t> Skipper  Butterfly</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720430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e-stinger-72439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5715000" y="381000"/>
            <a:ext cx="2971800" cy="2123658"/>
          </a:xfrm>
          <a:prstGeom prst="rect">
            <a:avLst/>
          </a:prstGeom>
          <a:noFill/>
        </p:spPr>
        <p:txBody>
          <a:bodyPr wrap="square" rtlCol="0">
            <a:spAutoFit/>
          </a:bodyPr>
          <a:lstStyle/>
          <a:p>
            <a:r>
              <a:rPr lang="en-US" sz="4400" dirty="0" smtClean="0">
                <a:latin typeface="Times New Roman" pitchFamily="18" charset="0"/>
                <a:cs typeface="Times New Roman" pitchFamily="18" charset="0"/>
              </a:rPr>
              <a:t>Honeybee Stings Kill The Bee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94570107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less sulfu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 y="0"/>
            <a:ext cx="9144000" cy="6858000"/>
          </a:xfrm>
          <a:prstGeom prst="rect">
            <a:avLst/>
          </a:prstGeom>
          <a:noFill/>
          <a:ln>
            <a:noFill/>
          </a:ln>
        </p:spPr>
      </p:pic>
      <p:sp>
        <p:nvSpPr>
          <p:cNvPr id="3" name="TextBox 2"/>
          <p:cNvSpPr txBox="1"/>
          <p:nvPr/>
        </p:nvSpPr>
        <p:spPr>
          <a:xfrm>
            <a:off x="0" y="6150114"/>
            <a:ext cx="5638800" cy="707886"/>
          </a:xfrm>
          <a:prstGeom prst="rect">
            <a:avLst/>
          </a:prstGeom>
          <a:noFill/>
        </p:spPr>
        <p:txBody>
          <a:bodyPr wrap="square" rtlCol="0">
            <a:spAutoFit/>
          </a:bodyPr>
          <a:lstStyle/>
          <a:p>
            <a:r>
              <a:rPr lang="en-US" sz="4000" dirty="0" smtClean="0">
                <a:solidFill>
                  <a:schemeClr val="bg1"/>
                </a:solidFill>
                <a:latin typeface="Times New Roman" pitchFamily="18" charset="0"/>
                <a:cs typeface="Times New Roman" pitchFamily="18" charset="0"/>
              </a:rPr>
              <a:t>Cloudless Sulfur Butterfly</a:t>
            </a:r>
            <a:endParaRPr lang="en-US" sz="4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0284295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stead Butterfly"/>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0" y="6088559"/>
            <a:ext cx="5791200" cy="769441"/>
          </a:xfrm>
          <a:prstGeom prst="rect">
            <a:avLst/>
          </a:prstGeom>
          <a:solidFill>
            <a:schemeClr val="bg1"/>
          </a:solidFill>
        </p:spPr>
        <p:txBody>
          <a:bodyPr wrap="square" rtlCol="0">
            <a:spAutoFit/>
          </a:bodyPr>
          <a:lstStyle/>
          <a:p>
            <a:r>
              <a:rPr lang="en-US" sz="4400" dirty="0" smtClean="0">
                <a:latin typeface="Times New Roman" pitchFamily="18" charset="0"/>
                <a:cs typeface="Times New Roman" pitchFamily="18" charset="0"/>
              </a:rPr>
              <a:t>Homestead Butterfly</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0256554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bbage butterfly"/>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7999"/>
          </a:xfrm>
          <a:prstGeom prst="rect">
            <a:avLst/>
          </a:prstGeom>
          <a:noFill/>
          <a:ln>
            <a:noFill/>
          </a:ln>
        </p:spPr>
      </p:pic>
      <p:sp>
        <p:nvSpPr>
          <p:cNvPr id="3" name="TextBox 2"/>
          <p:cNvSpPr txBox="1"/>
          <p:nvPr/>
        </p:nvSpPr>
        <p:spPr>
          <a:xfrm>
            <a:off x="152400" y="228600"/>
            <a:ext cx="4572000" cy="769441"/>
          </a:xfrm>
          <a:prstGeom prst="rect">
            <a:avLst/>
          </a:prstGeom>
          <a:noFill/>
        </p:spPr>
        <p:txBody>
          <a:bodyPr wrap="square" rtlCol="0">
            <a:spAutoFit/>
          </a:bodyPr>
          <a:lstStyle/>
          <a:p>
            <a:r>
              <a:rPr lang="en-US" sz="4400" dirty="0" smtClean="0">
                <a:solidFill>
                  <a:schemeClr val="bg1">
                    <a:lumMod val="95000"/>
                  </a:schemeClr>
                </a:solidFill>
                <a:latin typeface="Times New Roman" pitchFamily="18" charset="0"/>
                <a:cs typeface="Times New Roman" pitchFamily="18" charset="0"/>
              </a:rPr>
              <a:t>Cabbage Butterfly</a:t>
            </a:r>
            <a:endParaRPr lang="en-US" sz="4400" dirty="0">
              <a:solidFill>
                <a:schemeClr val="bg1">
                  <a:lumMod val="9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274902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nded skippe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0" y="5714999"/>
            <a:ext cx="44958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Branded Skipper</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41150576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nassia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172200" cy="6858000"/>
          </a:xfrm>
          <a:prstGeom prst="rect">
            <a:avLst/>
          </a:prstGeom>
          <a:noFill/>
          <a:ln>
            <a:noFill/>
          </a:ln>
        </p:spPr>
      </p:pic>
      <p:sp>
        <p:nvSpPr>
          <p:cNvPr id="3" name="Rectangle 2"/>
          <p:cNvSpPr/>
          <p:nvPr/>
        </p:nvSpPr>
        <p:spPr>
          <a:xfrm>
            <a:off x="6248400" y="1447800"/>
            <a:ext cx="2738250" cy="1446550"/>
          </a:xfrm>
          <a:prstGeom prst="rect">
            <a:avLst/>
          </a:prstGeom>
        </p:spPr>
        <p:txBody>
          <a:bodyPr wrap="none">
            <a:spAutoFit/>
          </a:bodyPr>
          <a:lstStyle/>
          <a:p>
            <a:r>
              <a:rPr lang="en-US" sz="4400" dirty="0">
                <a:latin typeface="Times New Roman" pitchFamily="18" charset="0"/>
                <a:cs typeface="Times New Roman" pitchFamily="18" charset="0"/>
              </a:rPr>
              <a:t>Parnassian </a:t>
            </a:r>
            <a:endParaRPr lang="en-US" sz="4400" dirty="0" smtClean="0">
              <a:latin typeface="Times New Roman" pitchFamily="18" charset="0"/>
              <a:cs typeface="Times New Roman" pitchFamily="18" charset="0"/>
            </a:endParaRPr>
          </a:p>
          <a:p>
            <a:r>
              <a:rPr lang="en-US" sz="4400" dirty="0" smtClean="0">
                <a:latin typeface="Times New Roman" pitchFamily="18" charset="0"/>
                <a:cs typeface="Times New Roman" pitchFamily="18" charset="0"/>
              </a:rPr>
              <a:t>Butterfly</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49055095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nassian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7999"/>
          </a:xfrm>
          <a:prstGeom prst="rect">
            <a:avLst/>
          </a:prstGeom>
          <a:noFill/>
          <a:ln>
            <a:noFill/>
          </a:ln>
        </p:spPr>
      </p:pic>
      <p:sp>
        <p:nvSpPr>
          <p:cNvPr id="3" name="TextBox 2"/>
          <p:cNvSpPr txBox="1"/>
          <p:nvPr/>
        </p:nvSpPr>
        <p:spPr>
          <a:xfrm>
            <a:off x="381000" y="381000"/>
            <a:ext cx="2819400" cy="1723549"/>
          </a:xfrm>
          <a:prstGeom prst="rect">
            <a:avLst/>
          </a:prstGeom>
          <a:noFill/>
        </p:spPr>
        <p:txBody>
          <a:bodyPr wrap="square" rtlCol="0">
            <a:spAutoFit/>
          </a:bodyPr>
          <a:lstStyle/>
          <a:p>
            <a:r>
              <a:rPr lang="en-US" sz="4400" dirty="0">
                <a:latin typeface="Times New Roman" pitchFamily="18" charset="0"/>
                <a:cs typeface="Times New Roman" pitchFamily="18" charset="0"/>
              </a:rPr>
              <a:t>Parnassian </a:t>
            </a:r>
            <a:r>
              <a:rPr lang="en-US" sz="4400" dirty="0" smtClean="0">
                <a:latin typeface="Times New Roman" pitchFamily="18" charset="0"/>
                <a:cs typeface="Times New Roman" pitchFamily="18" charset="0"/>
              </a:rPr>
              <a:t>Butterfly</a:t>
            </a:r>
            <a:endParaRPr lang="en-US" sz="4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0729594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nassian 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7999"/>
          </a:xfrm>
          <a:prstGeom prst="rect">
            <a:avLst/>
          </a:prstGeom>
          <a:noFill/>
          <a:ln>
            <a:noFill/>
          </a:ln>
        </p:spPr>
      </p:pic>
      <p:sp>
        <p:nvSpPr>
          <p:cNvPr id="3" name="TextBox 2"/>
          <p:cNvSpPr txBox="1"/>
          <p:nvPr/>
        </p:nvSpPr>
        <p:spPr>
          <a:xfrm>
            <a:off x="4267200" y="6088558"/>
            <a:ext cx="4876800" cy="769441"/>
          </a:xfrm>
          <a:prstGeom prst="rect">
            <a:avLst/>
          </a:prstGeom>
          <a:solidFill>
            <a:schemeClr val="bg1"/>
          </a:solidFill>
        </p:spPr>
        <p:txBody>
          <a:bodyPr wrap="square" rtlCol="0">
            <a:spAutoFit/>
          </a:bodyPr>
          <a:lstStyle/>
          <a:p>
            <a:r>
              <a:rPr lang="en-US" sz="4400" dirty="0" smtClean="0">
                <a:latin typeface="Times New Roman" pitchFamily="18" charset="0"/>
                <a:cs typeface="Times New Roman" pitchFamily="18" charset="0"/>
              </a:rPr>
              <a:t>Parnassian Butterfly</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751889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cks skippe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179" y="0"/>
            <a:ext cx="9144000" cy="6253163"/>
          </a:xfrm>
          <a:prstGeom prst="rect">
            <a:avLst/>
          </a:prstGeom>
          <a:noFill/>
          <a:ln>
            <a:noFill/>
          </a:ln>
        </p:spPr>
      </p:pic>
      <p:sp>
        <p:nvSpPr>
          <p:cNvPr id="3" name="TextBox 2"/>
          <p:cNvSpPr txBox="1"/>
          <p:nvPr/>
        </p:nvSpPr>
        <p:spPr>
          <a:xfrm>
            <a:off x="198268" y="6088559"/>
            <a:ext cx="8757821"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Peck’s Skipper Butterfly</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21086652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lerspottedskippe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763"/>
            <a:ext cx="9144000" cy="6848475"/>
          </a:xfrm>
          <a:prstGeom prst="rect">
            <a:avLst/>
          </a:prstGeom>
          <a:noFill/>
          <a:ln>
            <a:noFill/>
          </a:ln>
        </p:spPr>
      </p:pic>
      <p:sp>
        <p:nvSpPr>
          <p:cNvPr id="3" name="TextBox 2"/>
          <p:cNvSpPr txBox="1"/>
          <p:nvPr/>
        </p:nvSpPr>
        <p:spPr>
          <a:xfrm>
            <a:off x="0" y="6088559"/>
            <a:ext cx="9144000" cy="769441"/>
          </a:xfrm>
          <a:prstGeom prst="rect">
            <a:avLst/>
          </a:prstGeom>
          <a:solidFill>
            <a:schemeClr val="bg1"/>
          </a:solidFill>
        </p:spPr>
        <p:txBody>
          <a:bodyPr wrap="square" rtlCol="0">
            <a:spAutoFit/>
          </a:bodyPr>
          <a:lstStyle/>
          <a:p>
            <a:r>
              <a:rPr lang="en-US" sz="4400" dirty="0" smtClean="0">
                <a:latin typeface="Times New Roman" pitchFamily="18" charset="0"/>
                <a:cs typeface="Times New Roman" pitchFamily="18" charset="0"/>
              </a:rPr>
              <a:t>Silver Spotted Skipper Butterfly</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82316376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all skippe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0" y="6088559"/>
            <a:ext cx="9144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Small Skipper Butterfly</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418331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Level">
  <a:themeElements>
    <a:clrScheme name="Level 9">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000000"/>
      </a:hlink>
      <a:folHlink>
        <a:srgbClr val="5F5F5F"/>
      </a:folHlink>
    </a:clrScheme>
    <a:fontScheme name="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a:noFill/>
        </a:ln>
        <a:effectLst/>
        <a:extLst>
          <a:ext uri="{91240B29-F687-4F45-9708-019B960494DF}">
            <a14:hiddenLine xmlns:a14="http://schemas.microsoft.com/office/drawing/2010/main" w="635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 b="0" i="0" u="none" strike="noStrike" cap="none" normalizeH="0" baseline="0" smtClean="0">
            <a:ln>
              <a:noFill/>
            </a:ln>
            <a:solidFill>
              <a:srgbClr val="000000"/>
            </a:solidFill>
            <a:effectLst/>
            <a:latin typeface="Verdana" pitchFamily="34" charset="0"/>
          </a:defRPr>
        </a:defPPr>
      </a:lstStyle>
    </a:spDef>
    <a:lnDef>
      <a:spPr bwMode="auto">
        <a:xfrm>
          <a:off x="0" y="0"/>
          <a:ext cx="1" cy="1"/>
        </a:xfrm>
        <a:custGeom>
          <a:avLst/>
          <a:gdLst/>
          <a:ahLst/>
          <a:cxnLst/>
          <a:rect l="0" t="0" r="0" b="0"/>
          <a:pathLst/>
        </a:custGeom>
        <a:solidFill>
          <a:srgbClr val="FF0000"/>
        </a:solidFill>
        <a:ln>
          <a:noFill/>
        </a:ln>
        <a:effectLst/>
        <a:extLst>
          <a:ext uri="{91240B29-F687-4F45-9708-019B960494DF}">
            <a14:hiddenLine xmlns:a14="http://schemas.microsoft.com/office/drawing/2010/main" w="635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 b="0" i="0" u="none" strike="noStrike" cap="none" normalizeH="0" baseline="0" smtClean="0">
            <a:ln>
              <a:noFill/>
            </a:ln>
            <a:solidFill>
              <a:srgbClr val="000000"/>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000000"/>
        </a:hlink>
        <a:folHlink>
          <a:srgbClr val="5F5F5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1037</Words>
  <Application>Microsoft Office PowerPoint</Application>
  <PresentationFormat>On-screen Show (4:3)</PresentationFormat>
  <Paragraphs>218</Paragraphs>
  <Slides>118</Slides>
  <Notes>31</Notes>
  <HiddenSlides>0</HiddenSlides>
  <MMClips>0</MMClips>
  <ScaleCrop>false</ScaleCrop>
  <HeadingPairs>
    <vt:vector size="4" baseType="variant">
      <vt:variant>
        <vt:lpstr>Theme</vt:lpstr>
      </vt:variant>
      <vt:variant>
        <vt:i4>11</vt:i4>
      </vt:variant>
      <vt:variant>
        <vt:lpstr>Slide Titles</vt:lpstr>
      </vt:variant>
      <vt:variant>
        <vt:i4>118</vt:i4>
      </vt:variant>
    </vt:vector>
  </HeadingPairs>
  <TitlesOfParts>
    <vt:vector size="129" baseType="lpstr">
      <vt:lpstr>Office Theme</vt:lpstr>
      <vt:lpstr>11_Level</vt:lpstr>
      <vt:lpstr>1_Office Theme</vt:lpstr>
      <vt:lpstr>2_Office Theme</vt:lpstr>
      <vt:lpstr>3_Office Theme</vt:lpstr>
      <vt:lpstr>4_Office Theme</vt:lpstr>
      <vt:lpstr>5_Office Theme</vt:lpstr>
      <vt:lpstr>6_Office Theme</vt:lpstr>
      <vt:lpstr>7_Office Theme</vt:lpstr>
      <vt:lpstr>Blank Presentation</vt:lpstr>
      <vt:lpstr>1_Blank Presentation</vt:lpstr>
      <vt:lpstr>Pollinators and Tubular Nesting Native Bees</vt:lpstr>
      <vt:lpstr>Background: Pollinators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Where/when do bees and treated field crops overlap?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Paul Hay</dc:creator>
  <cp:lastModifiedBy>Paul Hay</cp:lastModifiedBy>
  <cp:revision>47</cp:revision>
  <dcterms:created xsi:type="dcterms:W3CDTF">2013-02-14T15:51:19Z</dcterms:created>
  <dcterms:modified xsi:type="dcterms:W3CDTF">2016-06-09T15:56:04Z</dcterms:modified>
</cp:coreProperties>
</file>